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Oswald Bold" charset="1" panose="00000800000000000000"/>
      <p:regular r:id="rId23"/>
    </p:embeddedFont>
    <p:embeddedFont>
      <p:font typeface="Oswald" charset="1" panose="00000500000000000000"/>
      <p:regular r:id="rId24"/>
    </p:embeddedFont>
    <p:embeddedFont>
      <p:font typeface="Montserrat Bold" charset="1" panose="00000800000000000000"/>
      <p:regular r:id="rId25"/>
    </p:embeddedFont>
    <p:embeddedFont>
      <p:font typeface="Open Sans" charset="1" panose="020B0606030504020204"/>
      <p:regular r:id="rId26"/>
    </p:embeddedFont>
    <p:embeddedFont>
      <p:font typeface="DM Sans" charset="1" panose="00000000000000000000"/>
      <p:regular r:id="rId27"/>
    </p:embeddedFont>
    <p:embeddedFont>
      <p:font typeface="Open Sans Bold" charset="1" panose="020B0806030504020204"/>
      <p:regular r:id="rId28"/>
    </p:embeddedFont>
    <p:embeddedFont>
      <p:font typeface="DM Sans Bold" charset="1" panose="000000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4_D_gMVY.mp4>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jpeg>
</file>

<file path=ppt/media/image30.png>
</file>

<file path=ppt/media/image31.jpeg>
</file>

<file path=ppt/media/image32.png>
</file>

<file path=ppt/media/image33.svg>
</file>

<file path=ppt/media/image34.jpeg>
</file>

<file path=ppt/media/image35.png>
</file>

<file path=ppt/media/image36.sv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1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3.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6.jpeg" Type="http://schemas.openxmlformats.org/officeDocument/2006/relationships/image"/><Relationship Id="rId11" Target="../media/image27.png" Type="http://schemas.openxmlformats.org/officeDocument/2006/relationships/image"/><Relationship Id="rId12" Target="../media/image28.png" Type="http://schemas.openxmlformats.org/officeDocument/2006/relationships/image"/><Relationship Id="rId13" Target="../media/image29.png" Type="http://schemas.openxmlformats.org/officeDocument/2006/relationships/image"/><Relationship Id="rId14" Target="../media/image30.png" Type="http://schemas.openxmlformats.org/officeDocument/2006/relationships/image"/><Relationship Id="rId15" Target="../media/image3.jpeg" Type="http://schemas.openxmlformats.org/officeDocument/2006/relationships/image"/><Relationship Id="rId2" Target="../media/image18.pn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 Id="rId6" Target="../media/image22.png" Type="http://schemas.openxmlformats.org/officeDocument/2006/relationships/image"/><Relationship Id="rId7" Target="../media/image23.png" Type="http://schemas.openxmlformats.org/officeDocument/2006/relationships/image"/><Relationship Id="rId8" Target="../media/image24.png" Type="http://schemas.openxmlformats.org/officeDocument/2006/relationships/image"/><Relationship Id="rId9" Target="../media/image2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jpeg" Type="http://schemas.openxmlformats.org/officeDocument/2006/relationships/image"/><Relationship Id="rId3" Target="../media/VAG4_D_gMVY.mp4" Type="http://schemas.openxmlformats.org/officeDocument/2006/relationships/video"/><Relationship Id="rId4" Target="../media/VAG4_D_gMVY.mp4" Type="http://schemas.microsoft.com/office/2007/relationships/media"/></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32.png" Type="http://schemas.openxmlformats.org/officeDocument/2006/relationships/image"/><Relationship Id="rId4" Target="../media/image33.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jpeg" Type="http://schemas.openxmlformats.org/officeDocument/2006/relationships/image"/><Relationship Id="rId3" Target="../media/image35.png" Type="http://schemas.openxmlformats.org/officeDocument/2006/relationships/image"/><Relationship Id="rId4" Target="../media/image3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3.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3.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711295">
            <a:off x="755904" y="662899"/>
            <a:ext cx="1758447" cy="1620969"/>
          </a:xfrm>
          <a:custGeom>
            <a:avLst/>
            <a:gdLst/>
            <a:ahLst/>
            <a:cxnLst/>
            <a:rect r="r" b="b" t="t" l="l"/>
            <a:pathLst>
              <a:path h="1620969" w="1758447">
                <a:moveTo>
                  <a:pt x="0" y="0"/>
                </a:moveTo>
                <a:lnTo>
                  <a:pt x="1758448" y="0"/>
                </a:lnTo>
                <a:lnTo>
                  <a:pt x="1758448" y="1620969"/>
                </a:lnTo>
                <a:lnTo>
                  <a:pt x="0" y="16209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352715">
            <a:off x="15788952" y="890331"/>
            <a:ext cx="1753658" cy="1616554"/>
          </a:xfrm>
          <a:custGeom>
            <a:avLst/>
            <a:gdLst/>
            <a:ahLst/>
            <a:cxnLst/>
            <a:rect r="r" b="b" t="t" l="l"/>
            <a:pathLst>
              <a:path h="1616554" w="1753658">
                <a:moveTo>
                  <a:pt x="0" y="0"/>
                </a:moveTo>
                <a:lnTo>
                  <a:pt x="1753658" y="0"/>
                </a:lnTo>
                <a:lnTo>
                  <a:pt x="1753658" y="1616554"/>
                </a:lnTo>
                <a:lnTo>
                  <a:pt x="0" y="16165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2472600" y="3047503"/>
            <a:ext cx="13342799" cy="4950625"/>
            <a:chOff x="0" y="0"/>
            <a:chExt cx="3514153" cy="1303868"/>
          </a:xfrm>
        </p:grpSpPr>
        <p:sp>
          <p:nvSpPr>
            <p:cNvPr name="Freeform 5" id="5"/>
            <p:cNvSpPr/>
            <p:nvPr/>
          </p:nvSpPr>
          <p:spPr>
            <a:xfrm flipH="false" flipV="false" rot="0">
              <a:off x="0" y="0"/>
              <a:ext cx="3514153" cy="1303868"/>
            </a:xfrm>
            <a:custGeom>
              <a:avLst/>
              <a:gdLst/>
              <a:ahLst/>
              <a:cxnLst/>
              <a:rect r="r" b="b" t="t" l="l"/>
              <a:pathLst>
                <a:path h="1303868" w="3514153">
                  <a:moveTo>
                    <a:pt x="0" y="0"/>
                  </a:moveTo>
                  <a:lnTo>
                    <a:pt x="3514153" y="0"/>
                  </a:lnTo>
                  <a:lnTo>
                    <a:pt x="3514153" y="1303868"/>
                  </a:lnTo>
                  <a:lnTo>
                    <a:pt x="0" y="1303868"/>
                  </a:lnTo>
                  <a:close/>
                </a:path>
              </a:pathLst>
            </a:custGeom>
            <a:solidFill>
              <a:srgbClr val="A10539"/>
            </a:solidFill>
          </p:spPr>
        </p:sp>
        <p:sp>
          <p:nvSpPr>
            <p:cNvPr name="TextBox 6" id="6"/>
            <p:cNvSpPr txBox="true"/>
            <p:nvPr/>
          </p:nvSpPr>
          <p:spPr>
            <a:xfrm>
              <a:off x="0" y="-38100"/>
              <a:ext cx="3514153" cy="1341968"/>
            </a:xfrm>
            <a:prstGeom prst="rect">
              <a:avLst/>
            </a:prstGeom>
          </p:spPr>
          <p:txBody>
            <a:bodyPr anchor="ctr" rtlCol="false" tIns="50800" lIns="50800" bIns="50800" rIns="50800"/>
            <a:lstStyle/>
            <a:p>
              <a:pPr algn="ctr">
                <a:lnSpc>
                  <a:spcPts val="3482"/>
                </a:lnSpc>
              </a:pPr>
            </a:p>
          </p:txBody>
        </p:sp>
      </p:grpSp>
      <p:sp>
        <p:nvSpPr>
          <p:cNvPr name="Freeform 7" id="7"/>
          <p:cNvSpPr/>
          <p:nvPr/>
        </p:nvSpPr>
        <p:spPr>
          <a:xfrm flipH="false" flipV="false" rot="0">
            <a:off x="8365448" y="980773"/>
            <a:ext cx="1494670" cy="1435670"/>
          </a:xfrm>
          <a:custGeom>
            <a:avLst/>
            <a:gdLst/>
            <a:ahLst/>
            <a:cxnLst/>
            <a:rect r="r" b="b" t="t" l="l"/>
            <a:pathLst>
              <a:path h="1435670" w="1494670">
                <a:moveTo>
                  <a:pt x="0" y="0"/>
                </a:moveTo>
                <a:lnTo>
                  <a:pt x="1494671" y="0"/>
                </a:lnTo>
                <a:lnTo>
                  <a:pt x="1494671" y="1435670"/>
                </a:lnTo>
                <a:lnTo>
                  <a:pt x="0" y="1435670"/>
                </a:lnTo>
                <a:lnTo>
                  <a:pt x="0" y="0"/>
                </a:lnTo>
                <a:close/>
              </a:path>
            </a:pathLst>
          </a:custGeom>
          <a:blipFill>
            <a:blip r:embed="rId4"/>
            <a:stretch>
              <a:fillRect l="0" t="0" r="0" b="0"/>
            </a:stretch>
          </a:blipFill>
        </p:spPr>
      </p:sp>
      <p:sp>
        <p:nvSpPr>
          <p:cNvPr name="TextBox 8" id="8"/>
          <p:cNvSpPr txBox="true"/>
          <p:nvPr/>
        </p:nvSpPr>
        <p:spPr>
          <a:xfrm rot="0">
            <a:off x="3005734" y="4809041"/>
            <a:ext cx="12214099" cy="2358953"/>
          </a:xfrm>
          <a:prstGeom prst="rect">
            <a:avLst/>
          </a:prstGeom>
        </p:spPr>
        <p:txBody>
          <a:bodyPr anchor="t" rtlCol="false" tIns="0" lIns="0" bIns="0" rIns="0">
            <a:spAutoFit/>
          </a:bodyPr>
          <a:lstStyle/>
          <a:p>
            <a:pPr algn="ctr">
              <a:lnSpc>
                <a:spcPts val="17441"/>
              </a:lnSpc>
            </a:pPr>
            <a:r>
              <a:rPr lang="en-US" b="true" sz="12638" spc="1238">
                <a:solidFill>
                  <a:srgbClr val="FFFFFF"/>
                </a:solidFill>
                <a:latin typeface="Oswald Bold"/>
                <a:ea typeface="Oswald Bold"/>
                <a:cs typeface="Oswald Bold"/>
                <a:sym typeface="Oswald Bold"/>
              </a:rPr>
              <a:t>EXPRESS TASTE</a:t>
            </a:r>
          </a:p>
        </p:txBody>
      </p:sp>
      <p:sp>
        <p:nvSpPr>
          <p:cNvPr name="TextBox 9" id="9"/>
          <p:cNvSpPr txBox="true"/>
          <p:nvPr/>
        </p:nvSpPr>
        <p:spPr>
          <a:xfrm rot="0">
            <a:off x="3005734" y="3703125"/>
            <a:ext cx="12214099" cy="1181430"/>
          </a:xfrm>
          <a:prstGeom prst="rect">
            <a:avLst/>
          </a:prstGeom>
        </p:spPr>
        <p:txBody>
          <a:bodyPr anchor="t" rtlCol="false" tIns="0" lIns="0" bIns="0" rIns="0">
            <a:spAutoFit/>
          </a:bodyPr>
          <a:lstStyle/>
          <a:p>
            <a:pPr algn="ctr">
              <a:lnSpc>
                <a:spcPts val="9748"/>
              </a:lnSpc>
            </a:pPr>
            <a:r>
              <a:rPr lang="en-US" b="true" sz="7063" spc="692">
                <a:solidFill>
                  <a:srgbClr val="FFFFFF"/>
                </a:solidFill>
                <a:latin typeface="Oswald Bold"/>
                <a:ea typeface="Oswald Bold"/>
                <a:cs typeface="Oswald Bold"/>
                <a:sym typeface="Oswald Bold"/>
              </a:rPr>
              <a:t>PROYECTO DE TÍTULO</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579963" y="309156"/>
            <a:ext cx="897473" cy="863054"/>
          </a:xfrm>
          <a:custGeom>
            <a:avLst/>
            <a:gdLst/>
            <a:ahLst/>
            <a:cxnLst/>
            <a:rect r="r" b="b" t="t" l="l"/>
            <a:pathLst>
              <a:path h="863054" w="897473">
                <a:moveTo>
                  <a:pt x="0" y="0"/>
                </a:moveTo>
                <a:lnTo>
                  <a:pt x="897473" y="0"/>
                </a:lnTo>
                <a:lnTo>
                  <a:pt x="897473" y="863054"/>
                </a:lnTo>
                <a:lnTo>
                  <a:pt x="0" y="863054"/>
                </a:lnTo>
                <a:lnTo>
                  <a:pt x="0" y="0"/>
                </a:lnTo>
                <a:close/>
              </a:path>
            </a:pathLst>
          </a:custGeom>
          <a:blipFill>
            <a:blip r:embed="rId2">
              <a:extLst>
                <a:ext uri="{96DAC541-7B7A-43D3-8B79-37D633B846F1}">
                  <asvg:svgBlip xmlns:asvg="http://schemas.microsoft.com/office/drawing/2016/SVG/main" r:embed="rId3"/>
                </a:ext>
              </a:extLst>
            </a:blip>
            <a:stretch>
              <a:fillRect l="-195" t="0" r="-195" b="0"/>
            </a:stretch>
          </a:blipFill>
        </p:spPr>
      </p:sp>
      <p:sp>
        <p:nvSpPr>
          <p:cNvPr name="TextBox 3" id="3"/>
          <p:cNvSpPr txBox="true"/>
          <p:nvPr/>
        </p:nvSpPr>
        <p:spPr>
          <a:xfrm rot="0">
            <a:off x="4141274" y="478155"/>
            <a:ext cx="10005453" cy="1005840"/>
          </a:xfrm>
          <a:prstGeom prst="rect">
            <a:avLst/>
          </a:prstGeom>
        </p:spPr>
        <p:txBody>
          <a:bodyPr anchor="t" rtlCol="false" tIns="0" lIns="0" bIns="0" rIns="0">
            <a:spAutoFit/>
          </a:bodyPr>
          <a:lstStyle/>
          <a:p>
            <a:pPr algn="l">
              <a:lnSpc>
                <a:spcPts val="8280"/>
              </a:lnSpc>
            </a:pPr>
            <a:r>
              <a:rPr lang="en-US" b="true" sz="6000" spc="588">
                <a:solidFill>
                  <a:srgbClr val="231F20"/>
                </a:solidFill>
                <a:latin typeface="Oswald Bold"/>
                <a:ea typeface="Oswald Bold"/>
                <a:cs typeface="Oswald Bold"/>
                <a:sym typeface="Oswald Bold"/>
              </a:rPr>
              <a:t>Arquitectura del Software</a:t>
            </a:r>
          </a:p>
        </p:txBody>
      </p:sp>
      <p:sp>
        <p:nvSpPr>
          <p:cNvPr name="TextBox 4" id="4"/>
          <p:cNvSpPr txBox="true"/>
          <p:nvPr/>
        </p:nvSpPr>
        <p:spPr>
          <a:xfrm rot="0">
            <a:off x="95880" y="1273898"/>
            <a:ext cx="1865640" cy="607957"/>
          </a:xfrm>
          <a:prstGeom prst="rect">
            <a:avLst/>
          </a:prstGeom>
        </p:spPr>
        <p:txBody>
          <a:bodyPr anchor="t" rtlCol="false" tIns="0" lIns="0" bIns="0" rIns="0">
            <a:spAutoFit/>
          </a:bodyPr>
          <a:lstStyle/>
          <a:p>
            <a:pPr algn="ctr">
              <a:lnSpc>
                <a:spcPts val="2394"/>
              </a:lnSpc>
            </a:pPr>
            <a:r>
              <a:rPr lang="en-US" b="true" sz="1735" spc="170">
                <a:solidFill>
                  <a:srgbClr val="231F20"/>
                </a:solidFill>
                <a:latin typeface="Montserrat Bold"/>
                <a:ea typeface="Montserrat Bold"/>
                <a:cs typeface="Montserrat Bold"/>
                <a:sym typeface="Montserrat Bold"/>
              </a:rPr>
              <a:t>EXPRESS TASTE</a:t>
            </a:r>
          </a:p>
        </p:txBody>
      </p:sp>
      <p:sp>
        <p:nvSpPr>
          <p:cNvPr name="Freeform 5" id="5"/>
          <p:cNvSpPr/>
          <p:nvPr/>
        </p:nvSpPr>
        <p:spPr>
          <a:xfrm flipH="false" flipV="false" rot="0">
            <a:off x="6429662" y="1592164"/>
            <a:ext cx="5428676" cy="8143014"/>
          </a:xfrm>
          <a:custGeom>
            <a:avLst/>
            <a:gdLst/>
            <a:ahLst/>
            <a:cxnLst/>
            <a:rect r="r" b="b" t="t" l="l"/>
            <a:pathLst>
              <a:path h="8143014" w="5428676">
                <a:moveTo>
                  <a:pt x="0" y="0"/>
                </a:moveTo>
                <a:lnTo>
                  <a:pt x="5428676" y="0"/>
                </a:lnTo>
                <a:lnTo>
                  <a:pt x="5428676" y="8143014"/>
                </a:lnTo>
                <a:lnTo>
                  <a:pt x="0" y="8143014"/>
                </a:lnTo>
                <a:lnTo>
                  <a:pt x="0" y="0"/>
                </a:lnTo>
                <a:close/>
              </a:path>
            </a:pathLst>
          </a:custGeom>
          <a:blipFill>
            <a:blip r:embed="rId4"/>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A9083C"/>
        </a:solidFill>
      </p:bgPr>
    </p:bg>
    <p:spTree>
      <p:nvGrpSpPr>
        <p:cNvPr id="1" name=""/>
        <p:cNvGrpSpPr/>
        <p:nvPr/>
      </p:nvGrpSpPr>
      <p:grpSpPr>
        <a:xfrm>
          <a:off x="0" y="0"/>
          <a:ext cx="0" cy="0"/>
          <a:chOff x="0" y="0"/>
          <a:chExt cx="0" cy="0"/>
        </a:xfrm>
      </p:grpSpPr>
      <p:sp>
        <p:nvSpPr>
          <p:cNvPr name="Freeform 2" id="2"/>
          <p:cNvSpPr/>
          <p:nvPr/>
        </p:nvSpPr>
        <p:spPr>
          <a:xfrm flipH="false" flipV="false" rot="0">
            <a:off x="1734743" y="2142751"/>
            <a:ext cx="14818515" cy="6001499"/>
          </a:xfrm>
          <a:custGeom>
            <a:avLst/>
            <a:gdLst/>
            <a:ahLst/>
            <a:cxnLst/>
            <a:rect r="r" b="b" t="t" l="l"/>
            <a:pathLst>
              <a:path h="6001499" w="14818515">
                <a:moveTo>
                  <a:pt x="0" y="0"/>
                </a:moveTo>
                <a:lnTo>
                  <a:pt x="14818514" y="0"/>
                </a:lnTo>
                <a:lnTo>
                  <a:pt x="14818514" y="6001498"/>
                </a:lnTo>
                <a:lnTo>
                  <a:pt x="0" y="6001498"/>
                </a:lnTo>
                <a:lnTo>
                  <a:pt x="0" y="0"/>
                </a:lnTo>
                <a:close/>
              </a:path>
            </a:pathLst>
          </a:custGeom>
          <a:blipFill>
            <a:blip r:embed="rId2"/>
            <a:stretch>
              <a:fillRect l="0" t="0" r="0" b="0"/>
            </a:stretch>
          </a:blipFill>
        </p:spPr>
      </p:sp>
      <p:sp>
        <p:nvSpPr>
          <p:cNvPr name="TextBox 3" id="3"/>
          <p:cNvSpPr txBox="true"/>
          <p:nvPr/>
        </p:nvSpPr>
        <p:spPr>
          <a:xfrm rot="0">
            <a:off x="5995126" y="478155"/>
            <a:ext cx="6297749" cy="1005840"/>
          </a:xfrm>
          <a:prstGeom prst="rect">
            <a:avLst/>
          </a:prstGeom>
        </p:spPr>
        <p:txBody>
          <a:bodyPr anchor="t" rtlCol="false" tIns="0" lIns="0" bIns="0" rIns="0">
            <a:spAutoFit/>
          </a:bodyPr>
          <a:lstStyle/>
          <a:p>
            <a:pPr algn="l">
              <a:lnSpc>
                <a:spcPts val="8280"/>
              </a:lnSpc>
            </a:pPr>
            <a:r>
              <a:rPr lang="en-US" b="true" sz="6000" spc="588">
                <a:solidFill>
                  <a:srgbClr val="FFFFFF"/>
                </a:solidFill>
                <a:latin typeface="Oswald Bold"/>
                <a:ea typeface="Oswald Bold"/>
                <a:cs typeface="Oswald Bold"/>
                <a:sym typeface="Oswald Bold"/>
              </a:rPr>
              <a:t>Modelo de Datos</a:t>
            </a:r>
          </a:p>
        </p:txBody>
      </p:sp>
      <p:sp>
        <p:nvSpPr>
          <p:cNvPr name="Freeform 4" id="4"/>
          <p:cNvSpPr/>
          <p:nvPr/>
        </p:nvSpPr>
        <p:spPr>
          <a:xfrm flipH="false" flipV="false" rot="0">
            <a:off x="16614879" y="8482587"/>
            <a:ext cx="963005" cy="924991"/>
          </a:xfrm>
          <a:custGeom>
            <a:avLst/>
            <a:gdLst/>
            <a:ahLst/>
            <a:cxnLst/>
            <a:rect r="r" b="b" t="t" l="l"/>
            <a:pathLst>
              <a:path h="924991" w="963005">
                <a:moveTo>
                  <a:pt x="0" y="0"/>
                </a:moveTo>
                <a:lnTo>
                  <a:pt x="963005" y="0"/>
                </a:lnTo>
                <a:lnTo>
                  <a:pt x="963005" y="924991"/>
                </a:lnTo>
                <a:lnTo>
                  <a:pt x="0" y="924991"/>
                </a:lnTo>
                <a:lnTo>
                  <a:pt x="0" y="0"/>
                </a:lnTo>
                <a:close/>
              </a:path>
            </a:pathLst>
          </a:custGeom>
          <a:blipFill>
            <a:blip r:embed="rId3"/>
            <a:stretch>
              <a:fillRect l="0" t="0" r="0" b="0"/>
            </a:stretch>
          </a:blipFill>
        </p:spPr>
      </p:sp>
      <p:sp>
        <p:nvSpPr>
          <p:cNvPr name="TextBox 5" id="5"/>
          <p:cNvSpPr txBox="true"/>
          <p:nvPr/>
        </p:nvSpPr>
        <p:spPr>
          <a:xfrm rot="0">
            <a:off x="16154037" y="9426056"/>
            <a:ext cx="1865640" cy="607957"/>
          </a:xfrm>
          <a:prstGeom prst="rect">
            <a:avLst/>
          </a:prstGeom>
        </p:spPr>
        <p:txBody>
          <a:bodyPr anchor="t" rtlCol="false" tIns="0" lIns="0" bIns="0" rIns="0">
            <a:spAutoFit/>
          </a:bodyPr>
          <a:lstStyle/>
          <a:p>
            <a:pPr algn="ctr">
              <a:lnSpc>
                <a:spcPts val="2394"/>
              </a:lnSpc>
            </a:pPr>
            <a:r>
              <a:rPr lang="en-US" b="true" sz="1735" spc="170">
                <a:solidFill>
                  <a:srgbClr val="FFFFFF"/>
                </a:solidFill>
                <a:latin typeface="Montserrat Bold"/>
                <a:ea typeface="Montserrat Bold"/>
                <a:cs typeface="Montserrat Bold"/>
                <a:sym typeface="Montserrat Bold"/>
              </a:rPr>
              <a:t>EXPRESS TASTE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A10539"/>
        </a:solidFill>
      </p:bgPr>
    </p:bg>
    <p:spTree>
      <p:nvGrpSpPr>
        <p:cNvPr id="1" name=""/>
        <p:cNvGrpSpPr/>
        <p:nvPr/>
      </p:nvGrpSpPr>
      <p:grpSpPr>
        <a:xfrm>
          <a:off x="0" y="0"/>
          <a:ext cx="0" cy="0"/>
          <a:chOff x="0" y="0"/>
          <a:chExt cx="0" cy="0"/>
        </a:xfrm>
      </p:grpSpPr>
      <p:grpSp>
        <p:nvGrpSpPr>
          <p:cNvPr name="Group 2" id="2"/>
          <p:cNvGrpSpPr/>
          <p:nvPr/>
        </p:nvGrpSpPr>
        <p:grpSpPr>
          <a:xfrm rot="0">
            <a:off x="1819680" y="1957250"/>
            <a:ext cx="15057307" cy="7774443"/>
            <a:chOff x="0" y="0"/>
            <a:chExt cx="3965710" cy="2047590"/>
          </a:xfrm>
        </p:grpSpPr>
        <p:sp>
          <p:nvSpPr>
            <p:cNvPr name="Freeform 3" id="3"/>
            <p:cNvSpPr/>
            <p:nvPr/>
          </p:nvSpPr>
          <p:spPr>
            <a:xfrm flipH="false" flipV="false" rot="0">
              <a:off x="0" y="0"/>
              <a:ext cx="3965710" cy="2047590"/>
            </a:xfrm>
            <a:custGeom>
              <a:avLst/>
              <a:gdLst/>
              <a:ahLst/>
              <a:cxnLst/>
              <a:rect r="r" b="b" t="t" l="l"/>
              <a:pathLst>
                <a:path h="2047590" w="3965710">
                  <a:moveTo>
                    <a:pt x="26222" y="0"/>
                  </a:moveTo>
                  <a:lnTo>
                    <a:pt x="3939488" y="0"/>
                  </a:lnTo>
                  <a:cubicBezTo>
                    <a:pt x="3953970" y="0"/>
                    <a:pt x="3965710" y="11740"/>
                    <a:pt x="3965710" y="26222"/>
                  </a:cubicBezTo>
                  <a:lnTo>
                    <a:pt x="3965710" y="2021368"/>
                  </a:lnTo>
                  <a:cubicBezTo>
                    <a:pt x="3965710" y="2028322"/>
                    <a:pt x="3962948" y="2034992"/>
                    <a:pt x="3958030" y="2039910"/>
                  </a:cubicBezTo>
                  <a:cubicBezTo>
                    <a:pt x="3953112" y="2044827"/>
                    <a:pt x="3946442" y="2047590"/>
                    <a:pt x="3939488" y="2047590"/>
                  </a:cubicBezTo>
                  <a:lnTo>
                    <a:pt x="26222" y="2047590"/>
                  </a:lnTo>
                  <a:cubicBezTo>
                    <a:pt x="19268" y="2047590"/>
                    <a:pt x="12598" y="2044827"/>
                    <a:pt x="7680" y="2039910"/>
                  </a:cubicBezTo>
                  <a:cubicBezTo>
                    <a:pt x="2763" y="2034992"/>
                    <a:pt x="0" y="2028322"/>
                    <a:pt x="0" y="2021368"/>
                  </a:cubicBezTo>
                  <a:lnTo>
                    <a:pt x="0" y="26222"/>
                  </a:lnTo>
                  <a:cubicBezTo>
                    <a:pt x="0" y="19268"/>
                    <a:pt x="2763" y="12598"/>
                    <a:pt x="7680" y="7680"/>
                  </a:cubicBezTo>
                  <a:cubicBezTo>
                    <a:pt x="12598" y="2763"/>
                    <a:pt x="19268" y="0"/>
                    <a:pt x="26222" y="0"/>
                  </a:cubicBezTo>
                  <a:close/>
                </a:path>
              </a:pathLst>
            </a:custGeom>
            <a:solidFill>
              <a:srgbClr val="FFFFFF"/>
            </a:solidFill>
          </p:spPr>
        </p:sp>
        <p:sp>
          <p:nvSpPr>
            <p:cNvPr name="TextBox 4" id="4"/>
            <p:cNvSpPr txBox="true"/>
            <p:nvPr/>
          </p:nvSpPr>
          <p:spPr>
            <a:xfrm>
              <a:off x="0" y="-28575"/>
              <a:ext cx="3965710" cy="2076165"/>
            </a:xfrm>
            <a:prstGeom prst="rect">
              <a:avLst/>
            </a:prstGeom>
          </p:spPr>
          <p:txBody>
            <a:bodyPr anchor="ctr" rtlCol="false" tIns="50800" lIns="50800" bIns="50800" rIns="50800"/>
            <a:lstStyle/>
            <a:p>
              <a:pPr algn="ctr">
                <a:lnSpc>
                  <a:spcPts val="2394"/>
                </a:lnSpc>
              </a:pPr>
            </a:p>
          </p:txBody>
        </p:sp>
      </p:grpSp>
      <p:grpSp>
        <p:nvGrpSpPr>
          <p:cNvPr name="Group 5" id="5"/>
          <p:cNvGrpSpPr/>
          <p:nvPr/>
        </p:nvGrpSpPr>
        <p:grpSpPr>
          <a:xfrm rot="0">
            <a:off x="2348768" y="3027681"/>
            <a:ext cx="5737811" cy="842180"/>
            <a:chOff x="0" y="0"/>
            <a:chExt cx="7650415" cy="1122907"/>
          </a:xfrm>
        </p:grpSpPr>
        <p:sp>
          <p:nvSpPr>
            <p:cNvPr name="Freeform 6" id="6"/>
            <p:cNvSpPr/>
            <p:nvPr/>
          </p:nvSpPr>
          <p:spPr>
            <a:xfrm flipH="false" flipV="false" rot="0">
              <a:off x="4068113" y="0"/>
              <a:ext cx="1122907" cy="1122907"/>
            </a:xfrm>
            <a:custGeom>
              <a:avLst/>
              <a:gdLst/>
              <a:ahLst/>
              <a:cxnLst/>
              <a:rect r="r" b="b" t="t" l="l"/>
              <a:pathLst>
                <a:path h="1122907" w="1122907">
                  <a:moveTo>
                    <a:pt x="0" y="0"/>
                  </a:moveTo>
                  <a:lnTo>
                    <a:pt x="1122907" y="0"/>
                  </a:lnTo>
                  <a:lnTo>
                    <a:pt x="1122907" y="1122907"/>
                  </a:lnTo>
                  <a:lnTo>
                    <a:pt x="0" y="1122907"/>
                  </a:lnTo>
                  <a:lnTo>
                    <a:pt x="0" y="0"/>
                  </a:lnTo>
                  <a:close/>
                </a:path>
              </a:pathLst>
            </a:custGeom>
            <a:blipFill>
              <a:blip r:embed="rId2"/>
              <a:stretch>
                <a:fillRect l="0" t="0" r="0" b="0"/>
              </a:stretch>
            </a:blipFill>
          </p:spPr>
        </p:sp>
        <p:sp>
          <p:nvSpPr>
            <p:cNvPr name="Freeform 7" id="7"/>
            <p:cNvSpPr/>
            <p:nvPr/>
          </p:nvSpPr>
          <p:spPr>
            <a:xfrm flipH="false" flipV="false" rot="0">
              <a:off x="5209836" y="0"/>
              <a:ext cx="1121405" cy="1121405"/>
            </a:xfrm>
            <a:custGeom>
              <a:avLst/>
              <a:gdLst/>
              <a:ahLst/>
              <a:cxnLst/>
              <a:rect r="r" b="b" t="t" l="l"/>
              <a:pathLst>
                <a:path h="1121405" w="1121405">
                  <a:moveTo>
                    <a:pt x="0" y="0"/>
                  </a:moveTo>
                  <a:lnTo>
                    <a:pt x="1121406" y="0"/>
                  </a:lnTo>
                  <a:lnTo>
                    <a:pt x="1121406" y="1121405"/>
                  </a:lnTo>
                  <a:lnTo>
                    <a:pt x="0" y="1121405"/>
                  </a:lnTo>
                  <a:lnTo>
                    <a:pt x="0" y="0"/>
                  </a:lnTo>
                  <a:close/>
                </a:path>
              </a:pathLst>
            </a:custGeom>
            <a:blipFill>
              <a:blip r:embed="rId3"/>
              <a:stretch>
                <a:fillRect l="0" t="0" r="0" b="0"/>
              </a:stretch>
            </a:blipFill>
          </p:spPr>
        </p:sp>
        <p:sp>
          <p:nvSpPr>
            <p:cNvPr name="Freeform 8" id="8"/>
            <p:cNvSpPr/>
            <p:nvPr/>
          </p:nvSpPr>
          <p:spPr>
            <a:xfrm flipH="false" flipV="false" rot="0">
              <a:off x="6537013" y="0"/>
              <a:ext cx="1113403" cy="1113403"/>
            </a:xfrm>
            <a:custGeom>
              <a:avLst/>
              <a:gdLst/>
              <a:ahLst/>
              <a:cxnLst/>
              <a:rect r="r" b="b" t="t" l="l"/>
              <a:pathLst>
                <a:path h="1113403" w="1113403">
                  <a:moveTo>
                    <a:pt x="0" y="0"/>
                  </a:moveTo>
                  <a:lnTo>
                    <a:pt x="1113402" y="0"/>
                  </a:lnTo>
                  <a:lnTo>
                    <a:pt x="1113402" y="1113403"/>
                  </a:lnTo>
                  <a:lnTo>
                    <a:pt x="0" y="1113403"/>
                  </a:lnTo>
                  <a:lnTo>
                    <a:pt x="0" y="0"/>
                  </a:lnTo>
                  <a:close/>
                </a:path>
              </a:pathLst>
            </a:custGeom>
            <a:blipFill>
              <a:blip r:embed="rId4"/>
              <a:stretch>
                <a:fillRect l="0" t="0" r="0" b="0"/>
              </a:stretch>
            </a:blipFill>
          </p:spPr>
        </p:sp>
        <p:sp>
          <p:nvSpPr>
            <p:cNvPr name="TextBox 9" id="9"/>
            <p:cNvSpPr txBox="true"/>
            <p:nvPr/>
          </p:nvSpPr>
          <p:spPr>
            <a:xfrm rot="0">
              <a:off x="0" y="201709"/>
              <a:ext cx="3646137" cy="595760"/>
            </a:xfrm>
            <a:prstGeom prst="rect">
              <a:avLst/>
            </a:prstGeom>
          </p:spPr>
          <p:txBody>
            <a:bodyPr anchor="t" rtlCol="false" tIns="0" lIns="0" bIns="0" rIns="0">
              <a:spAutoFit/>
            </a:bodyPr>
            <a:lstStyle/>
            <a:p>
              <a:pPr algn="ctr" marL="0" indent="0" lvl="0">
                <a:lnSpc>
                  <a:spcPts val="3710"/>
                </a:lnSpc>
                <a:spcBef>
                  <a:spcPct val="0"/>
                </a:spcBef>
              </a:pPr>
              <a:r>
                <a:rPr lang="en-US" sz="2650">
                  <a:solidFill>
                    <a:srgbClr val="000000"/>
                  </a:solidFill>
                  <a:latin typeface="Open Sans"/>
                  <a:ea typeface="Open Sans"/>
                  <a:cs typeface="Open Sans"/>
                  <a:sym typeface="Open Sans"/>
                </a:rPr>
                <a:t>F</a:t>
              </a:r>
              <a:r>
                <a:rPr lang="en-US" sz="2650" strike="noStrike" u="none">
                  <a:solidFill>
                    <a:srgbClr val="000000"/>
                  </a:solidFill>
                  <a:latin typeface="Open Sans"/>
                  <a:ea typeface="Open Sans"/>
                  <a:cs typeface="Open Sans"/>
                  <a:sym typeface="Open Sans"/>
                </a:rPr>
                <a:t>r</a:t>
              </a:r>
              <a:r>
                <a:rPr lang="en-US" sz="2650" strike="noStrike" u="none">
                  <a:solidFill>
                    <a:srgbClr val="000000"/>
                  </a:solidFill>
                  <a:latin typeface="Open Sans"/>
                  <a:ea typeface="Open Sans"/>
                  <a:cs typeface="Open Sans"/>
                  <a:sym typeface="Open Sans"/>
                </a:rPr>
                <a:t>ont</a:t>
              </a:r>
              <a:r>
                <a:rPr lang="en-US" sz="2650" strike="noStrike" u="none">
                  <a:solidFill>
                    <a:srgbClr val="000000"/>
                  </a:solidFill>
                  <a:latin typeface="Open Sans"/>
                  <a:ea typeface="Open Sans"/>
                  <a:cs typeface="Open Sans"/>
                  <a:sym typeface="Open Sans"/>
                </a:rPr>
                <a:t>e</a:t>
              </a:r>
              <a:r>
                <a:rPr lang="en-US" sz="2650" strike="noStrike" u="none">
                  <a:solidFill>
                    <a:srgbClr val="000000"/>
                  </a:solidFill>
                  <a:latin typeface="Open Sans"/>
                  <a:ea typeface="Open Sans"/>
                  <a:cs typeface="Open Sans"/>
                  <a:sym typeface="Open Sans"/>
                </a:rPr>
                <a:t>nd</a:t>
              </a:r>
              <a:r>
                <a:rPr lang="en-US" sz="2650" strike="noStrike" u="none">
                  <a:solidFill>
                    <a:srgbClr val="000000"/>
                  </a:solidFill>
                  <a:latin typeface="Open Sans"/>
                  <a:ea typeface="Open Sans"/>
                  <a:cs typeface="Open Sans"/>
                  <a:sym typeface="Open Sans"/>
                </a:rPr>
                <a:t> </a:t>
              </a:r>
              <a:r>
                <a:rPr lang="en-US" sz="2650" strike="noStrike" u="none">
                  <a:solidFill>
                    <a:srgbClr val="000000"/>
                  </a:solidFill>
                  <a:latin typeface="Open Sans"/>
                  <a:ea typeface="Open Sans"/>
                  <a:cs typeface="Open Sans"/>
                  <a:sym typeface="Open Sans"/>
                </a:rPr>
                <a:t>W</a:t>
              </a:r>
              <a:r>
                <a:rPr lang="en-US" sz="2650" strike="noStrike" u="none">
                  <a:solidFill>
                    <a:srgbClr val="000000"/>
                  </a:solidFill>
                  <a:latin typeface="Open Sans"/>
                  <a:ea typeface="Open Sans"/>
                  <a:cs typeface="Open Sans"/>
                  <a:sym typeface="Open Sans"/>
                </a:rPr>
                <a:t>e</a:t>
              </a:r>
              <a:r>
                <a:rPr lang="en-US" sz="2650" strike="noStrike" u="none">
                  <a:solidFill>
                    <a:srgbClr val="000000"/>
                  </a:solidFill>
                  <a:latin typeface="Open Sans"/>
                  <a:ea typeface="Open Sans"/>
                  <a:cs typeface="Open Sans"/>
                  <a:sym typeface="Open Sans"/>
                </a:rPr>
                <a:t>b:</a:t>
              </a:r>
              <a:r>
                <a:rPr lang="en-US" sz="2650" strike="noStrike" u="none">
                  <a:solidFill>
                    <a:srgbClr val="000000"/>
                  </a:solidFill>
                  <a:latin typeface="Open Sans"/>
                  <a:ea typeface="Open Sans"/>
                  <a:cs typeface="Open Sans"/>
                  <a:sym typeface="Open Sans"/>
                </a:rPr>
                <a:t> </a:t>
              </a:r>
            </a:p>
          </p:txBody>
        </p:sp>
      </p:grpSp>
      <p:grpSp>
        <p:nvGrpSpPr>
          <p:cNvPr name="Group 10" id="10"/>
          <p:cNvGrpSpPr/>
          <p:nvPr/>
        </p:nvGrpSpPr>
        <p:grpSpPr>
          <a:xfrm rot="0">
            <a:off x="2348768" y="4104838"/>
            <a:ext cx="5121851" cy="891118"/>
            <a:chOff x="0" y="0"/>
            <a:chExt cx="6829134" cy="1188157"/>
          </a:xfrm>
        </p:grpSpPr>
        <p:sp>
          <p:nvSpPr>
            <p:cNvPr name="Freeform 11" id="11"/>
            <p:cNvSpPr/>
            <p:nvPr/>
          </p:nvSpPr>
          <p:spPr>
            <a:xfrm flipH="false" flipV="false" rot="0">
              <a:off x="5640977" y="0"/>
              <a:ext cx="1188157" cy="1188157"/>
            </a:xfrm>
            <a:custGeom>
              <a:avLst/>
              <a:gdLst/>
              <a:ahLst/>
              <a:cxnLst/>
              <a:rect r="r" b="b" t="t" l="l"/>
              <a:pathLst>
                <a:path h="1188157" w="1188157">
                  <a:moveTo>
                    <a:pt x="0" y="0"/>
                  </a:moveTo>
                  <a:lnTo>
                    <a:pt x="1188157" y="0"/>
                  </a:lnTo>
                  <a:lnTo>
                    <a:pt x="1188157" y="1188157"/>
                  </a:lnTo>
                  <a:lnTo>
                    <a:pt x="0" y="1188157"/>
                  </a:lnTo>
                  <a:lnTo>
                    <a:pt x="0" y="0"/>
                  </a:lnTo>
                  <a:close/>
                </a:path>
              </a:pathLst>
            </a:custGeom>
            <a:blipFill>
              <a:blip r:embed="rId5"/>
              <a:stretch>
                <a:fillRect l="0" t="0" r="0" b="0"/>
              </a:stretch>
            </a:blipFill>
          </p:spPr>
        </p:sp>
        <p:sp>
          <p:nvSpPr>
            <p:cNvPr name="Freeform 12" id="12"/>
            <p:cNvSpPr/>
            <p:nvPr/>
          </p:nvSpPr>
          <p:spPr>
            <a:xfrm flipH="false" flipV="false" rot="0">
              <a:off x="4339319" y="20754"/>
              <a:ext cx="1110900" cy="1110900"/>
            </a:xfrm>
            <a:custGeom>
              <a:avLst/>
              <a:gdLst/>
              <a:ahLst/>
              <a:cxnLst/>
              <a:rect r="r" b="b" t="t" l="l"/>
              <a:pathLst>
                <a:path h="1110900" w="1110900">
                  <a:moveTo>
                    <a:pt x="0" y="0"/>
                  </a:moveTo>
                  <a:lnTo>
                    <a:pt x="1110900" y="0"/>
                  </a:lnTo>
                  <a:lnTo>
                    <a:pt x="1110900" y="1110900"/>
                  </a:lnTo>
                  <a:lnTo>
                    <a:pt x="0" y="1110900"/>
                  </a:lnTo>
                  <a:lnTo>
                    <a:pt x="0" y="0"/>
                  </a:lnTo>
                  <a:close/>
                </a:path>
              </a:pathLst>
            </a:custGeom>
            <a:blipFill>
              <a:blip r:embed="rId6"/>
              <a:stretch>
                <a:fillRect l="0" t="0" r="0" b="0"/>
              </a:stretch>
            </a:blipFill>
          </p:spPr>
        </p:sp>
        <p:sp>
          <p:nvSpPr>
            <p:cNvPr name="TextBox 13" id="13"/>
            <p:cNvSpPr txBox="true"/>
            <p:nvPr/>
          </p:nvSpPr>
          <p:spPr>
            <a:xfrm rot="0">
              <a:off x="0" y="234334"/>
              <a:ext cx="4003926" cy="595760"/>
            </a:xfrm>
            <a:prstGeom prst="rect">
              <a:avLst/>
            </a:prstGeom>
          </p:spPr>
          <p:txBody>
            <a:bodyPr anchor="t" rtlCol="false" tIns="0" lIns="0" bIns="0" rIns="0">
              <a:spAutoFit/>
            </a:bodyPr>
            <a:lstStyle/>
            <a:p>
              <a:pPr algn="ctr" marL="0" indent="0" lvl="0">
                <a:lnSpc>
                  <a:spcPts val="3710"/>
                </a:lnSpc>
                <a:spcBef>
                  <a:spcPct val="0"/>
                </a:spcBef>
              </a:pPr>
              <a:r>
                <a:rPr lang="en-US" sz="2650">
                  <a:solidFill>
                    <a:srgbClr val="000000"/>
                  </a:solidFill>
                  <a:latin typeface="Open Sans"/>
                  <a:ea typeface="Open Sans"/>
                  <a:cs typeface="Open Sans"/>
                  <a:sym typeface="Open Sans"/>
                </a:rPr>
                <a:t>Aplicació</a:t>
              </a:r>
              <a:r>
                <a:rPr lang="en-US" sz="2650" strike="noStrike" u="none">
                  <a:solidFill>
                    <a:srgbClr val="000000"/>
                  </a:solidFill>
                  <a:latin typeface="Open Sans"/>
                  <a:ea typeface="Open Sans"/>
                  <a:cs typeface="Open Sans"/>
                  <a:sym typeface="Open Sans"/>
                </a:rPr>
                <a:t>n Móvil:</a:t>
              </a:r>
            </a:p>
          </p:txBody>
        </p:sp>
      </p:grpSp>
      <p:grpSp>
        <p:nvGrpSpPr>
          <p:cNvPr name="Group 14" id="14"/>
          <p:cNvGrpSpPr/>
          <p:nvPr/>
        </p:nvGrpSpPr>
        <p:grpSpPr>
          <a:xfrm rot="0">
            <a:off x="2348768" y="5441993"/>
            <a:ext cx="3848726" cy="897522"/>
            <a:chOff x="0" y="0"/>
            <a:chExt cx="5131635" cy="1196696"/>
          </a:xfrm>
        </p:grpSpPr>
        <p:sp>
          <p:nvSpPr>
            <p:cNvPr name="Freeform 15" id="15"/>
            <p:cNvSpPr/>
            <p:nvPr/>
          </p:nvSpPr>
          <p:spPr>
            <a:xfrm flipH="false" flipV="false" rot="0">
              <a:off x="4017062" y="0"/>
              <a:ext cx="1114573" cy="1114573"/>
            </a:xfrm>
            <a:custGeom>
              <a:avLst/>
              <a:gdLst/>
              <a:ahLst/>
              <a:cxnLst/>
              <a:rect r="r" b="b" t="t" l="l"/>
              <a:pathLst>
                <a:path h="1114573" w="1114573">
                  <a:moveTo>
                    <a:pt x="0" y="0"/>
                  </a:moveTo>
                  <a:lnTo>
                    <a:pt x="1114573" y="0"/>
                  </a:lnTo>
                  <a:lnTo>
                    <a:pt x="1114573" y="1114573"/>
                  </a:lnTo>
                  <a:lnTo>
                    <a:pt x="0" y="1114573"/>
                  </a:lnTo>
                  <a:lnTo>
                    <a:pt x="0" y="0"/>
                  </a:lnTo>
                  <a:close/>
                </a:path>
              </a:pathLst>
            </a:custGeom>
            <a:blipFill>
              <a:blip r:embed="rId7"/>
              <a:stretch>
                <a:fillRect l="0" t="0" r="0" b="0"/>
              </a:stretch>
            </a:blipFill>
          </p:spPr>
        </p:sp>
        <p:sp>
          <p:nvSpPr>
            <p:cNvPr name="Freeform 16" id="16"/>
            <p:cNvSpPr/>
            <p:nvPr/>
          </p:nvSpPr>
          <p:spPr>
            <a:xfrm flipH="false" flipV="false" rot="0">
              <a:off x="2553923" y="72163"/>
              <a:ext cx="1071771" cy="1124533"/>
            </a:xfrm>
            <a:custGeom>
              <a:avLst/>
              <a:gdLst/>
              <a:ahLst/>
              <a:cxnLst/>
              <a:rect r="r" b="b" t="t" l="l"/>
              <a:pathLst>
                <a:path h="1124533" w="1071771">
                  <a:moveTo>
                    <a:pt x="0" y="0"/>
                  </a:moveTo>
                  <a:lnTo>
                    <a:pt x="1071770" y="0"/>
                  </a:lnTo>
                  <a:lnTo>
                    <a:pt x="1071770" y="1124533"/>
                  </a:lnTo>
                  <a:lnTo>
                    <a:pt x="0" y="1124533"/>
                  </a:lnTo>
                  <a:lnTo>
                    <a:pt x="0" y="0"/>
                  </a:lnTo>
                  <a:close/>
                </a:path>
              </a:pathLst>
            </a:custGeom>
            <a:blipFill>
              <a:blip r:embed="rId8"/>
              <a:stretch>
                <a:fillRect l="-2461" t="0" r="-2461" b="0"/>
              </a:stretch>
            </a:blipFill>
          </p:spPr>
        </p:sp>
        <p:sp>
          <p:nvSpPr>
            <p:cNvPr name="TextBox 17" id="17"/>
            <p:cNvSpPr txBox="true"/>
            <p:nvPr/>
          </p:nvSpPr>
          <p:spPr>
            <a:xfrm rot="0">
              <a:off x="0" y="129152"/>
              <a:ext cx="2234323" cy="595760"/>
            </a:xfrm>
            <a:prstGeom prst="rect">
              <a:avLst/>
            </a:prstGeom>
          </p:spPr>
          <p:txBody>
            <a:bodyPr anchor="t" rtlCol="false" tIns="0" lIns="0" bIns="0" rIns="0">
              <a:spAutoFit/>
            </a:bodyPr>
            <a:lstStyle/>
            <a:p>
              <a:pPr algn="ctr" marL="0" indent="0" lvl="0">
                <a:lnSpc>
                  <a:spcPts val="3710"/>
                </a:lnSpc>
                <a:spcBef>
                  <a:spcPct val="0"/>
                </a:spcBef>
              </a:pPr>
              <a:r>
                <a:rPr lang="en-US" sz="2650">
                  <a:solidFill>
                    <a:srgbClr val="000000"/>
                  </a:solidFill>
                  <a:latin typeface="Open Sans"/>
                  <a:ea typeface="Open Sans"/>
                  <a:cs typeface="Open Sans"/>
                  <a:sym typeface="Open Sans"/>
                </a:rPr>
                <a:t>Backend:</a:t>
              </a:r>
            </a:p>
          </p:txBody>
        </p:sp>
      </p:grpSp>
      <p:grpSp>
        <p:nvGrpSpPr>
          <p:cNvPr name="Group 18" id="18"/>
          <p:cNvGrpSpPr/>
          <p:nvPr/>
        </p:nvGrpSpPr>
        <p:grpSpPr>
          <a:xfrm rot="0">
            <a:off x="2290108" y="6785551"/>
            <a:ext cx="3728075" cy="859169"/>
            <a:chOff x="0" y="0"/>
            <a:chExt cx="4970766" cy="1145559"/>
          </a:xfrm>
        </p:grpSpPr>
        <p:sp>
          <p:nvSpPr>
            <p:cNvPr name="Freeform 19" id="19"/>
            <p:cNvSpPr/>
            <p:nvPr/>
          </p:nvSpPr>
          <p:spPr>
            <a:xfrm flipH="false" flipV="false" rot="0">
              <a:off x="3825208" y="0"/>
              <a:ext cx="1145559" cy="1145559"/>
            </a:xfrm>
            <a:custGeom>
              <a:avLst/>
              <a:gdLst/>
              <a:ahLst/>
              <a:cxnLst/>
              <a:rect r="r" b="b" t="t" l="l"/>
              <a:pathLst>
                <a:path h="1145559" w="1145559">
                  <a:moveTo>
                    <a:pt x="0" y="0"/>
                  </a:moveTo>
                  <a:lnTo>
                    <a:pt x="1145558" y="0"/>
                  </a:lnTo>
                  <a:lnTo>
                    <a:pt x="1145558" y="1145559"/>
                  </a:lnTo>
                  <a:lnTo>
                    <a:pt x="0" y="1145559"/>
                  </a:lnTo>
                  <a:lnTo>
                    <a:pt x="0" y="0"/>
                  </a:lnTo>
                  <a:close/>
                </a:path>
              </a:pathLst>
            </a:custGeom>
            <a:blipFill>
              <a:blip r:embed="rId9"/>
              <a:stretch>
                <a:fillRect l="0" t="0" r="0" b="0"/>
              </a:stretch>
            </a:blipFill>
          </p:spPr>
        </p:sp>
        <p:sp>
          <p:nvSpPr>
            <p:cNvPr name="TextBox 20" id="20"/>
            <p:cNvSpPr txBox="true"/>
            <p:nvPr/>
          </p:nvSpPr>
          <p:spPr>
            <a:xfrm rot="0">
              <a:off x="0" y="156113"/>
              <a:ext cx="3625693" cy="595760"/>
            </a:xfrm>
            <a:prstGeom prst="rect">
              <a:avLst/>
            </a:prstGeom>
          </p:spPr>
          <p:txBody>
            <a:bodyPr anchor="t" rtlCol="false" tIns="0" lIns="0" bIns="0" rIns="0">
              <a:spAutoFit/>
            </a:bodyPr>
            <a:lstStyle/>
            <a:p>
              <a:pPr algn="ctr" marL="0" indent="0" lvl="0">
                <a:lnSpc>
                  <a:spcPts val="3710"/>
                </a:lnSpc>
                <a:spcBef>
                  <a:spcPct val="0"/>
                </a:spcBef>
              </a:pPr>
              <a:r>
                <a:rPr lang="en-US" sz="2650">
                  <a:solidFill>
                    <a:srgbClr val="000000"/>
                  </a:solidFill>
                  <a:latin typeface="Open Sans"/>
                  <a:ea typeface="Open Sans"/>
                  <a:cs typeface="Open Sans"/>
                  <a:sym typeface="Open Sans"/>
                </a:rPr>
                <a:t>Base de Datos</a:t>
              </a:r>
              <a:r>
                <a:rPr lang="en-US" sz="2650" strike="noStrike" u="none">
                  <a:solidFill>
                    <a:srgbClr val="000000"/>
                  </a:solidFill>
                  <a:latin typeface="Open Sans"/>
                  <a:ea typeface="Open Sans"/>
                  <a:cs typeface="Open Sans"/>
                  <a:sym typeface="Open Sans"/>
                </a:rPr>
                <a:t>:</a:t>
              </a:r>
            </a:p>
          </p:txBody>
        </p:sp>
      </p:grpSp>
      <p:grpSp>
        <p:nvGrpSpPr>
          <p:cNvPr name="Group 21" id="21"/>
          <p:cNvGrpSpPr/>
          <p:nvPr/>
        </p:nvGrpSpPr>
        <p:grpSpPr>
          <a:xfrm rot="0">
            <a:off x="2348768" y="7924209"/>
            <a:ext cx="6547742" cy="737053"/>
            <a:chOff x="0" y="0"/>
            <a:chExt cx="8730323" cy="982737"/>
          </a:xfrm>
        </p:grpSpPr>
        <p:sp>
          <p:nvSpPr>
            <p:cNvPr name="Freeform 22" id="22"/>
            <p:cNvSpPr/>
            <p:nvPr/>
          </p:nvSpPr>
          <p:spPr>
            <a:xfrm flipH="false" flipV="false" rot="0">
              <a:off x="4892554" y="0"/>
              <a:ext cx="1158002" cy="982737"/>
            </a:xfrm>
            <a:custGeom>
              <a:avLst/>
              <a:gdLst/>
              <a:ahLst/>
              <a:cxnLst/>
              <a:rect r="r" b="b" t="t" l="l"/>
              <a:pathLst>
                <a:path h="982737" w="1158002">
                  <a:moveTo>
                    <a:pt x="0" y="0"/>
                  </a:moveTo>
                  <a:lnTo>
                    <a:pt x="1158002" y="0"/>
                  </a:lnTo>
                  <a:lnTo>
                    <a:pt x="1158002" y="982737"/>
                  </a:lnTo>
                  <a:lnTo>
                    <a:pt x="0" y="982737"/>
                  </a:lnTo>
                  <a:lnTo>
                    <a:pt x="0" y="0"/>
                  </a:lnTo>
                  <a:close/>
                </a:path>
              </a:pathLst>
            </a:custGeom>
            <a:blipFill>
              <a:blip r:embed="rId10"/>
              <a:stretch>
                <a:fillRect l="0" t="0" r="0" b="0"/>
              </a:stretch>
            </a:blipFill>
          </p:spPr>
        </p:sp>
        <p:sp>
          <p:nvSpPr>
            <p:cNvPr name="Freeform 23" id="23"/>
            <p:cNvSpPr/>
            <p:nvPr/>
          </p:nvSpPr>
          <p:spPr>
            <a:xfrm flipH="false" flipV="false" rot="0">
              <a:off x="6418856" y="21852"/>
              <a:ext cx="2311467" cy="939033"/>
            </a:xfrm>
            <a:custGeom>
              <a:avLst/>
              <a:gdLst/>
              <a:ahLst/>
              <a:cxnLst/>
              <a:rect r="r" b="b" t="t" l="l"/>
              <a:pathLst>
                <a:path h="939033" w="2311467">
                  <a:moveTo>
                    <a:pt x="0" y="0"/>
                  </a:moveTo>
                  <a:lnTo>
                    <a:pt x="2311467" y="0"/>
                  </a:lnTo>
                  <a:lnTo>
                    <a:pt x="2311467" y="939033"/>
                  </a:lnTo>
                  <a:lnTo>
                    <a:pt x="0" y="939033"/>
                  </a:lnTo>
                  <a:lnTo>
                    <a:pt x="0" y="0"/>
                  </a:lnTo>
                  <a:close/>
                </a:path>
              </a:pathLst>
            </a:custGeom>
            <a:blipFill>
              <a:blip r:embed="rId11"/>
              <a:stretch>
                <a:fillRect l="0" t="0" r="0" b="0"/>
              </a:stretch>
            </a:blipFill>
          </p:spPr>
        </p:sp>
        <p:sp>
          <p:nvSpPr>
            <p:cNvPr name="TextBox 24" id="24"/>
            <p:cNvSpPr txBox="true"/>
            <p:nvPr/>
          </p:nvSpPr>
          <p:spPr>
            <a:xfrm rot="0">
              <a:off x="0" y="164914"/>
              <a:ext cx="4524730" cy="595760"/>
            </a:xfrm>
            <a:prstGeom prst="rect">
              <a:avLst/>
            </a:prstGeom>
          </p:spPr>
          <p:txBody>
            <a:bodyPr anchor="t" rtlCol="false" tIns="0" lIns="0" bIns="0" rIns="0">
              <a:spAutoFit/>
            </a:bodyPr>
            <a:lstStyle/>
            <a:p>
              <a:pPr algn="ctr" marL="0" indent="0" lvl="0">
                <a:lnSpc>
                  <a:spcPts val="3710"/>
                </a:lnSpc>
                <a:spcBef>
                  <a:spcPct val="0"/>
                </a:spcBef>
              </a:pPr>
              <a:r>
                <a:rPr lang="en-US" sz="2650">
                  <a:solidFill>
                    <a:srgbClr val="000000"/>
                  </a:solidFill>
                  <a:latin typeface="Open Sans"/>
                  <a:ea typeface="Open Sans"/>
                  <a:cs typeface="Open Sans"/>
                  <a:sym typeface="Open Sans"/>
                </a:rPr>
                <a:t>Integración de Pagos</a:t>
              </a:r>
              <a:r>
                <a:rPr lang="en-US" sz="2650" strike="noStrike" u="none">
                  <a:solidFill>
                    <a:srgbClr val="000000"/>
                  </a:solidFill>
                  <a:latin typeface="Open Sans"/>
                  <a:ea typeface="Open Sans"/>
                  <a:cs typeface="Open Sans"/>
                  <a:sym typeface="Open Sans"/>
                </a:rPr>
                <a:t>:</a:t>
              </a:r>
            </a:p>
          </p:txBody>
        </p:sp>
      </p:grpSp>
      <p:grpSp>
        <p:nvGrpSpPr>
          <p:cNvPr name="Group 25" id="25"/>
          <p:cNvGrpSpPr/>
          <p:nvPr/>
        </p:nvGrpSpPr>
        <p:grpSpPr>
          <a:xfrm rot="0">
            <a:off x="9535141" y="4214933"/>
            <a:ext cx="5029715" cy="872681"/>
            <a:chOff x="0" y="0"/>
            <a:chExt cx="6706287" cy="1163574"/>
          </a:xfrm>
        </p:grpSpPr>
        <p:sp>
          <p:nvSpPr>
            <p:cNvPr name="Freeform 26" id="26"/>
            <p:cNvSpPr/>
            <p:nvPr/>
          </p:nvSpPr>
          <p:spPr>
            <a:xfrm flipH="false" flipV="false" rot="0">
              <a:off x="5542713" y="0"/>
              <a:ext cx="1163574" cy="1163574"/>
            </a:xfrm>
            <a:custGeom>
              <a:avLst/>
              <a:gdLst/>
              <a:ahLst/>
              <a:cxnLst/>
              <a:rect r="r" b="b" t="t" l="l"/>
              <a:pathLst>
                <a:path h="1163574" w="1163574">
                  <a:moveTo>
                    <a:pt x="0" y="0"/>
                  </a:moveTo>
                  <a:lnTo>
                    <a:pt x="1163574" y="0"/>
                  </a:lnTo>
                  <a:lnTo>
                    <a:pt x="1163574" y="1163574"/>
                  </a:lnTo>
                  <a:lnTo>
                    <a:pt x="0" y="1163574"/>
                  </a:lnTo>
                  <a:lnTo>
                    <a:pt x="0" y="0"/>
                  </a:lnTo>
                  <a:close/>
                </a:path>
              </a:pathLst>
            </a:custGeom>
            <a:blipFill>
              <a:blip r:embed="rId12"/>
              <a:stretch>
                <a:fillRect l="0" t="0" r="0" b="0"/>
              </a:stretch>
            </a:blipFill>
          </p:spPr>
        </p:sp>
        <p:sp>
          <p:nvSpPr>
            <p:cNvPr name="TextBox 27" id="27"/>
            <p:cNvSpPr txBox="true"/>
            <p:nvPr/>
          </p:nvSpPr>
          <p:spPr>
            <a:xfrm rot="0">
              <a:off x="0" y="81233"/>
              <a:ext cx="5131635" cy="595760"/>
            </a:xfrm>
            <a:prstGeom prst="rect">
              <a:avLst/>
            </a:prstGeom>
          </p:spPr>
          <p:txBody>
            <a:bodyPr anchor="t" rtlCol="false" tIns="0" lIns="0" bIns="0" rIns="0">
              <a:spAutoFit/>
            </a:bodyPr>
            <a:lstStyle/>
            <a:p>
              <a:pPr algn="ctr" marL="0" indent="0" lvl="0">
                <a:lnSpc>
                  <a:spcPts val="3710"/>
                </a:lnSpc>
                <a:spcBef>
                  <a:spcPct val="0"/>
                </a:spcBef>
              </a:pPr>
              <a:r>
                <a:rPr lang="en-US" sz="2650">
                  <a:solidFill>
                    <a:srgbClr val="000000"/>
                  </a:solidFill>
                  <a:latin typeface="Open Sans"/>
                  <a:ea typeface="Open Sans"/>
                  <a:cs typeface="Open Sans"/>
                  <a:sym typeface="Open Sans"/>
                </a:rPr>
                <a:t>Control de Versiones</a:t>
              </a:r>
              <a:r>
                <a:rPr lang="en-US" sz="2650" strike="noStrike" u="none">
                  <a:solidFill>
                    <a:srgbClr val="000000"/>
                  </a:solidFill>
                  <a:latin typeface="Open Sans"/>
                  <a:ea typeface="Open Sans"/>
                  <a:cs typeface="Open Sans"/>
                  <a:sym typeface="Open Sans"/>
                </a:rPr>
                <a:t>:</a:t>
              </a:r>
            </a:p>
          </p:txBody>
        </p:sp>
      </p:grpSp>
      <p:grpSp>
        <p:nvGrpSpPr>
          <p:cNvPr name="Group 28" id="28"/>
          <p:cNvGrpSpPr/>
          <p:nvPr/>
        </p:nvGrpSpPr>
        <p:grpSpPr>
          <a:xfrm rot="0">
            <a:off x="9535141" y="3027681"/>
            <a:ext cx="6421137" cy="902029"/>
            <a:chOff x="0" y="0"/>
            <a:chExt cx="8561516" cy="1202705"/>
          </a:xfrm>
        </p:grpSpPr>
        <p:sp>
          <p:nvSpPr>
            <p:cNvPr name="Freeform 29" id="29"/>
            <p:cNvSpPr/>
            <p:nvPr/>
          </p:nvSpPr>
          <p:spPr>
            <a:xfrm flipH="false" flipV="false" rot="0">
              <a:off x="7474640" y="115829"/>
              <a:ext cx="1086876" cy="1086876"/>
            </a:xfrm>
            <a:custGeom>
              <a:avLst/>
              <a:gdLst/>
              <a:ahLst/>
              <a:cxnLst/>
              <a:rect r="r" b="b" t="t" l="l"/>
              <a:pathLst>
                <a:path h="1086876" w="1086876">
                  <a:moveTo>
                    <a:pt x="0" y="0"/>
                  </a:moveTo>
                  <a:lnTo>
                    <a:pt x="1086876" y="0"/>
                  </a:lnTo>
                  <a:lnTo>
                    <a:pt x="1086876" y="1086876"/>
                  </a:lnTo>
                  <a:lnTo>
                    <a:pt x="0" y="1086876"/>
                  </a:lnTo>
                  <a:lnTo>
                    <a:pt x="0" y="0"/>
                  </a:lnTo>
                  <a:close/>
                </a:path>
              </a:pathLst>
            </a:custGeom>
            <a:blipFill>
              <a:blip r:embed="rId13"/>
              <a:stretch>
                <a:fillRect l="0" t="0" r="0" b="0"/>
              </a:stretch>
            </a:blipFill>
          </p:spPr>
        </p:sp>
        <p:sp>
          <p:nvSpPr>
            <p:cNvPr name="Freeform 30" id="30"/>
            <p:cNvSpPr/>
            <p:nvPr/>
          </p:nvSpPr>
          <p:spPr>
            <a:xfrm flipH="false" flipV="false" rot="0">
              <a:off x="5847267" y="0"/>
              <a:ext cx="1167310" cy="1167310"/>
            </a:xfrm>
            <a:custGeom>
              <a:avLst/>
              <a:gdLst/>
              <a:ahLst/>
              <a:cxnLst/>
              <a:rect r="r" b="b" t="t" l="l"/>
              <a:pathLst>
                <a:path h="1167310" w="1167310">
                  <a:moveTo>
                    <a:pt x="0" y="0"/>
                  </a:moveTo>
                  <a:lnTo>
                    <a:pt x="1167310" y="0"/>
                  </a:lnTo>
                  <a:lnTo>
                    <a:pt x="1167310" y="1167310"/>
                  </a:lnTo>
                  <a:lnTo>
                    <a:pt x="0" y="1167310"/>
                  </a:lnTo>
                  <a:lnTo>
                    <a:pt x="0" y="0"/>
                  </a:lnTo>
                  <a:close/>
                </a:path>
              </a:pathLst>
            </a:custGeom>
            <a:blipFill>
              <a:blip r:embed="rId14"/>
              <a:stretch>
                <a:fillRect l="0" t="0" r="0" b="0"/>
              </a:stretch>
            </a:blipFill>
          </p:spPr>
        </p:sp>
        <p:sp>
          <p:nvSpPr>
            <p:cNvPr name="TextBox 31" id="31"/>
            <p:cNvSpPr txBox="true"/>
            <p:nvPr/>
          </p:nvSpPr>
          <p:spPr>
            <a:xfrm rot="0">
              <a:off x="0" y="299523"/>
              <a:ext cx="5381875" cy="595760"/>
            </a:xfrm>
            <a:prstGeom prst="rect">
              <a:avLst/>
            </a:prstGeom>
          </p:spPr>
          <p:txBody>
            <a:bodyPr anchor="t" rtlCol="false" tIns="0" lIns="0" bIns="0" rIns="0">
              <a:spAutoFit/>
            </a:bodyPr>
            <a:lstStyle/>
            <a:p>
              <a:pPr algn="ctr" marL="0" indent="0" lvl="0">
                <a:lnSpc>
                  <a:spcPts val="3710"/>
                </a:lnSpc>
                <a:spcBef>
                  <a:spcPct val="0"/>
                </a:spcBef>
              </a:pPr>
              <a:r>
                <a:rPr lang="en-US" sz="2650">
                  <a:solidFill>
                    <a:srgbClr val="000000"/>
                  </a:solidFill>
                  <a:latin typeface="Open Sans"/>
                  <a:ea typeface="Open Sans"/>
                  <a:cs typeface="Open Sans"/>
                  <a:sym typeface="Open Sans"/>
                </a:rPr>
                <a:t>Entorno de Desarrollo</a:t>
              </a:r>
              <a:r>
                <a:rPr lang="en-US" sz="2650" strike="noStrike" u="none">
                  <a:solidFill>
                    <a:srgbClr val="000000"/>
                  </a:solidFill>
                  <a:latin typeface="Open Sans"/>
                  <a:ea typeface="Open Sans"/>
                  <a:cs typeface="Open Sans"/>
                  <a:sym typeface="Open Sans"/>
                </a:rPr>
                <a:t>:</a:t>
              </a:r>
            </a:p>
          </p:txBody>
        </p:sp>
      </p:grpSp>
      <p:sp>
        <p:nvSpPr>
          <p:cNvPr name="TextBox 32" id="32"/>
          <p:cNvSpPr txBox="true"/>
          <p:nvPr/>
        </p:nvSpPr>
        <p:spPr>
          <a:xfrm rot="0">
            <a:off x="4841104" y="478155"/>
            <a:ext cx="8605792" cy="1005840"/>
          </a:xfrm>
          <a:prstGeom prst="rect">
            <a:avLst/>
          </a:prstGeom>
        </p:spPr>
        <p:txBody>
          <a:bodyPr anchor="t" rtlCol="false" tIns="0" lIns="0" bIns="0" rIns="0">
            <a:spAutoFit/>
          </a:bodyPr>
          <a:lstStyle/>
          <a:p>
            <a:pPr algn="l">
              <a:lnSpc>
                <a:spcPts val="8280"/>
              </a:lnSpc>
            </a:pPr>
            <a:r>
              <a:rPr lang="en-US" b="true" sz="6000" spc="588">
                <a:solidFill>
                  <a:srgbClr val="FFFFFF"/>
                </a:solidFill>
                <a:latin typeface="Oswald Bold"/>
                <a:ea typeface="Oswald Bold"/>
                <a:cs typeface="Oswald Bold"/>
                <a:sym typeface="Oswald Bold"/>
              </a:rPr>
              <a:t>Tecnologías Utilizadas</a:t>
            </a:r>
          </a:p>
        </p:txBody>
      </p:sp>
      <p:sp>
        <p:nvSpPr>
          <p:cNvPr name="Freeform 33" id="33"/>
          <p:cNvSpPr/>
          <p:nvPr/>
        </p:nvSpPr>
        <p:spPr>
          <a:xfrm flipH="false" flipV="false" rot="0">
            <a:off x="15370729" y="8027410"/>
            <a:ext cx="963005" cy="924991"/>
          </a:xfrm>
          <a:custGeom>
            <a:avLst/>
            <a:gdLst/>
            <a:ahLst/>
            <a:cxnLst/>
            <a:rect r="r" b="b" t="t" l="l"/>
            <a:pathLst>
              <a:path h="924991" w="963005">
                <a:moveTo>
                  <a:pt x="0" y="0"/>
                </a:moveTo>
                <a:lnTo>
                  <a:pt x="963004" y="0"/>
                </a:lnTo>
                <a:lnTo>
                  <a:pt x="963004" y="924991"/>
                </a:lnTo>
                <a:lnTo>
                  <a:pt x="0" y="924991"/>
                </a:lnTo>
                <a:lnTo>
                  <a:pt x="0" y="0"/>
                </a:lnTo>
                <a:close/>
              </a:path>
            </a:pathLst>
          </a:custGeom>
          <a:blipFill>
            <a:blip r:embed="rId15"/>
            <a:stretch>
              <a:fillRect l="0" t="0" r="0" b="0"/>
            </a:stretch>
          </a:blipFill>
        </p:spPr>
      </p:sp>
      <p:sp>
        <p:nvSpPr>
          <p:cNvPr name="TextBox 34" id="34"/>
          <p:cNvSpPr txBox="true"/>
          <p:nvPr/>
        </p:nvSpPr>
        <p:spPr>
          <a:xfrm rot="0">
            <a:off x="14909886" y="8970879"/>
            <a:ext cx="1865640" cy="607957"/>
          </a:xfrm>
          <a:prstGeom prst="rect">
            <a:avLst/>
          </a:prstGeom>
        </p:spPr>
        <p:txBody>
          <a:bodyPr anchor="t" rtlCol="false" tIns="0" lIns="0" bIns="0" rIns="0">
            <a:spAutoFit/>
          </a:bodyPr>
          <a:lstStyle/>
          <a:p>
            <a:pPr algn="ctr">
              <a:lnSpc>
                <a:spcPts val="2394"/>
              </a:lnSpc>
            </a:pPr>
            <a:r>
              <a:rPr lang="en-US" b="true" sz="1735" spc="170">
                <a:solidFill>
                  <a:srgbClr val="231F20"/>
                </a:solidFill>
                <a:latin typeface="Montserrat Bold"/>
                <a:ea typeface="Montserrat Bold"/>
                <a:cs typeface="Montserrat Bold"/>
                <a:sym typeface="Montserrat Bold"/>
              </a:rPr>
              <a:t>EXPRESS TASTE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A10539"/>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0" y="0"/>
            <a:ext cx="18288000" cy="10287000"/>
          </a:xfrm>
          <a:prstGeom prst="rect">
            <a:avLst/>
          </a:prstGeom>
        </p:spPr>
      </p:pic>
      <p:sp>
        <p:nvSpPr>
          <p:cNvPr name="TextBox 3" id="3"/>
          <p:cNvSpPr txBox="true"/>
          <p:nvPr/>
        </p:nvSpPr>
        <p:spPr>
          <a:xfrm rot="0">
            <a:off x="3472708" y="30526"/>
            <a:ext cx="11342583" cy="730377"/>
          </a:xfrm>
          <a:prstGeom prst="rect">
            <a:avLst/>
          </a:prstGeom>
        </p:spPr>
        <p:txBody>
          <a:bodyPr anchor="t" rtlCol="false" tIns="0" lIns="0" bIns="0" rIns="0">
            <a:spAutoFit/>
          </a:bodyPr>
          <a:lstStyle/>
          <a:p>
            <a:pPr algn="ctr">
              <a:lnSpc>
                <a:spcPts val="5933"/>
              </a:lnSpc>
            </a:pPr>
            <a:r>
              <a:rPr lang="en-US" b="true" sz="4299" spc="421">
                <a:solidFill>
                  <a:srgbClr val="FFFFFF"/>
                </a:solidFill>
                <a:latin typeface="Oswald Bold"/>
                <a:ea typeface="Oswald Bold"/>
                <a:cs typeface="Oswald Bold"/>
                <a:sym typeface="Oswald Bold"/>
              </a:rPr>
              <a:t>Demostración del Resultado del Proyecto</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988185" y="478155"/>
            <a:ext cx="8311629" cy="1005840"/>
          </a:xfrm>
          <a:prstGeom prst="rect">
            <a:avLst/>
          </a:prstGeom>
        </p:spPr>
        <p:txBody>
          <a:bodyPr anchor="t" rtlCol="false" tIns="0" lIns="0" bIns="0" rIns="0">
            <a:spAutoFit/>
          </a:bodyPr>
          <a:lstStyle/>
          <a:p>
            <a:pPr algn="l">
              <a:lnSpc>
                <a:spcPts val="8280"/>
              </a:lnSpc>
            </a:pPr>
            <a:r>
              <a:rPr lang="en-US" b="true" sz="6000" spc="588">
                <a:solidFill>
                  <a:srgbClr val="231F20"/>
                </a:solidFill>
                <a:latin typeface="Oswald Bold"/>
                <a:ea typeface="Oswald Bold"/>
                <a:cs typeface="Oswald Bold"/>
                <a:sym typeface="Oswald Bold"/>
              </a:rPr>
              <a:t>Resultados Obtenidos</a:t>
            </a:r>
          </a:p>
        </p:txBody>
      </p:sp>
      <p:sp>
        <p:nvSpPr>
          <p:cNvPr name="TextBox 3" id="3"/>
          <p:cNvSpPr txBox="true"/>
          <p:nvPr/>
        </p:nvSpPr>
        <p:spPr>
          <a:xfrm rot="0">
            <a:off x="1253068" y="2797433"/>
            <a:ext cx="15781864" cy="4170915"/>
          </a:xfrm>
          <a:prstGeom prst="rect">
            <a:avLst/>
          </a:prstGeom>
        </p:spPr>
        <p:txBody>
          <a:bodyPr anchor="t" rtlCol="false" tIns="0" lIns="0" bIns="0" rIns="0">
            <a:spAutoFit/>
          </a:bodyPr>
          <a:lstStyle/>
          <a:p>
            <a:pPr algn="l" marL="739473" indent="-369736" lvl="1">
              <a:lnSpc>
                <a:spcPts val="4726"/>
              </a:lnSpc>
              <a:buFont typeface="Arial"/>
              <a:buChar char="•"/>
            </a:pPr>
            <a:r>
              <a:rPr lang="en-US" sz="3425" spc="332">
                <a:solidFill>
                  <a:srgbClr val="231F20"/>
                </a:solidFill>
                <a:latin typeface="DM Sans"/>
                <a:ea typeface="DM Sans"/>
                <a:cs typeface="DM Sans"/>
                <a:sym typeface="DM Sans"/>
              </a:rPr>
              <a:t>Integraciones mobiles y WEB por medio de JSON.</a:t>
            </a:r>
          </a:p>
          <a:p>
            <a:pPr algn="l" marL="739473" indent="-369736" lvl="1">
              <a:lnSpc>
                <a:spcPts val="4726"/>
              </a:lnSpc>
              <a:buFont typeface="Arial"/>
              <a:buChar char="•"/>
            </a:pPr>
            <a:r>
              <a:rPr lang="en-US" sz="3425" spc="332">
                <a:solidFill>
                  <a:srgbClr val="231F20"/>
                </a:solidFill>
                <a:latin typeface="DM Sans"/>
                <a:ea typeface="DM Sans"/>
                <a:cs typeface="DM Sans"/>
                <a:sym typeface="DM Sans"/>
              </a:rPr>
              <a:t>Comunicación en tiempo real entre cocina y cliente.</a:t>
            </a:r>
          </a:p>
          <a:p>
            <a:pPr algn="l" marL="739473" indent="-369736" lvl="1">
              <a:lnSpc>
                <a:spcPts val="4726"/>
              </a:lnSpc>
              <a:buFont typeface="Arial"/>
              <a:buChar char="•"/>
            </a:pPr>
            <a:r>
              <a:rPr lang="en-US" sz="3425" spc="332">
                <a:solidFill>
                  <a:srgbClr val="231F20"/>
                </a:solidFill>
                <a:latin typeface="DM Sans"/>
                <a:ea typeface="DM Sans"/>
                <a:cs typeface="DM Sans"/>
                <a:sym typeface="DM Sans"/>
              </a:rPr>
              <a:t>Automatización de Reportes de Ventas.</a:t>
            </a:r>
          </a:p>
          <a:p>
            <a:pPr algn="l" marL="739473" indent="-369736" lvl="1">
              <a:lnSpc>
                <a:spcPts val="4726"/>
              </a:lnSpc>
              <a:buFont typeface="Arial"/>
              <a:buChar char="•"/>
            </a:pPr>
            <a:r>
              <a:rPr lang="en-US" sz="3425" spc="332">
                <a:solidFill>
                  <a:srgbClr val="231F20"/>
                </a:solidFill>
                <a:latin typeface="DM Sans"/>
                <a:ea typeface="DM Sans"/>
                <a:cs typeface="DM Sans"/>
                <a:sym typeface="DM Sans"/>
              </a:rPr>
              <a:t>Integración Modelo de IA para análisis de Ventas por Negocio.</a:t>
            </a:r>
          </a:p>
          <a:p>
            <a:pPr algn="l" marL="739473" indent="-369736" lvl="1">
              <a:lnSpc>
                <a:spcPts val="4726"/>
              </a:lnSpc>
              <a:buFont typeface="Arial"/>
              <a:buChar char="•"/>
            </a:pPr>
            <a:r>
              <a:rPr lang="en-US" sz="3425" spc="332">
                <a:solidFill>
                  <a:srgbClr val="231F20"/>
                </a:solidFill>
                <a:latin typeface="DM Sans"/>
                <a:ea typeface="DM Sans"/>
                <a:cs typeface="DM Sans"/>
                <a:sym typeface="DM Sans"/>
              </a:rPr>
              <a:t>Centralización de ordenes de clientes.</a:t>
            </a:r>
          </a:p>
          <a:p>
            <a:pPr algn="l" marL="739473" indent="-369736" lvl="1">
              <a:lnSpc>
                <a:spcPts val="4726"/>
              </a:lnSpc>
              <a:buFont typeface="Arial"/>
              <a:buChar char="•"/>
            </a:pPr>
            <a:r>
              <a:rPr lang="en-US" sz="3425" spc="332">
                <a:solidFill>
                  <a:srgbClr val="231F20"/>
                </a:solidFill>
                <a:latin typeface="DM Sans"/>
                <a:ea typeface="DM Sans"/>
                <a:cs typeface="DM Sans"/>
                <a:sym typeface="DM Sans"/>
              </a:rPr>
              <a:t>Aprendizaje de tecnologías e integraciones nuevas.</a:t>
            </a:r>
          </a:p>
          <a:p>
            <a:pPr algn="l" marL="739473" indent="-369736" lvl="1">
              <a:lnSpc>
                <a:spcPts val="4726"/>
              </a:lnSpc>
              <a:buFont typeface="Arial"/>
              <a:buChar char="•"/>
            </a:pPr>
            <a:r>
              <a:rPr lang="en-US" sz="3425" spc="332">
                <a:solidFill>
                  <a:srgbClr val="231F20"/>
                </a:solidFill>
                <a:latin typeface="DM Sans"/>
                <a:ea typeface="DM Sans"/>
                <a:cs typeface="DM Sans"/>
                <a:sym typeface="DM Sans"/>
              </a:rPr>
              <a:t>Planificar con antelación.</a:t>
            </a:r>
          </a:p>
        </p:txBody>
      </p:sp>
      <p:sp>
        <p:nvSpPr>
          <p:cNvPr name="Freeform 4" id="4"/>
          <p:cNvSpPr/>
          <p:nvPr/>
        </p:nvSpPr>
        <p:spPr>
          <a:xfrm flipH="false" flipV="false" rot="0">
            <a:off x="15370729" y="8027410"/>
            <a:ext cx="963005" cy="924991"/>
          </a:xfrm>
          <a:custGeom>
            <a:avLst/>
            <a:gdLst/>
            <a:ahLst/>
            <a:cxnLst/>
            <a:rect r="r" b="b" t="t" l="l"/>
            <a:pathLst>
              <a:path h="924991" w="963005">
                <a:moveTo>
                  <a:pt x="0" y="0"/>
                </a:moveTo>
                <a:lnTo>
                  <a:pt x="963004" y="0"/>
                </a:lnTo>
                <a:lnTo>
                  <a:pt x="963004" y="924991"/>
                </a:lnTo>
                <a:lnTo>
                  <a:pt x="0" y="924991"/>
                </a:lnTo>
                <a:lnTo>
                  <a:pt x="0" y="0"/>
                </a:lnTo>
                <a:close/>
              </a:path>
            </a:pathLst>
          </a:custGeom>
          <a:blipFill>
            <a:blip r:embed="rId2"/>
            <a:stretch>
              <a:fillRect l="0" t="0" r="0" b="0"/>
            </a:stretch>
          </a:blipFill>
        </p:spPr>
      </p:sp>
      <p:sp>
        <p:nvSpPr>
          <p:cNvPr name="TextBox 5" id="5"/>
          <p:cNvSpPr txBox="true"/>
          <p:nvPr/>
        </p:nvSpPr>
        <p:spPr>
          <a:xfrm rot="0">
            <a:off x="14909886" y="8970879"/>
            <a:ext cx="1865640" cy="607957"/>
          </a:xfrm>
          <a:prstGeom prst="rect">
            <a:avLst/>
          </a:prstGeom>
        </p:spPr>
        <p:txBody>
          <a:bodyPr anchor="t" rtlCol="false" tIns="0" lIns="0" bIns="0" rIns="0">
            <a:spAutoFit/>
          </a:bodyPr>
          <a:lstStyle/>
          <a:p>
            <a:pPr algn="ctr">
              <a:lnSpc>
                <a:spcPts val="2394"/>
              </a:lnSpc>
            </a:pPr>
            <a:r>
              <a:rPr lang="en-US" b="true" sz="1735" spc="170">
                <a:solidFill>
                  <a:srgbClr val="231F20"/>
                </a:solidFill>
                <a:latin typeface="Montserrat Bold"/>
                <a:ea typeface="Montserrat Bold"/>
                <a:cs typeface="Montserrat Bold"/>
                <a:sym typeface="Montserrat Bold"/>
              </a:rPr>
              <a:t>EXPRESS TASTE</a:t>
            </a:r>
          </a:p>
        </p:txBody>
      </p:sp>
      <p:grpSp>
        <p:nvGrpSpPr>
          <p:cNvPr name="Group 6" id="6"/>
          <p:cNvGrpSpPr/>
          <p:nvPr/>
        </p:nvGrpSpPr>
        <p:grpSpPr>
          <a:xfrm rot="0">
            <a:off x="3429000" y="2155002"/>
            <a:ext cx="11430000" cy="38100"/>
            <a:chOff x="0" y="0"/>
            <a:chExt cx="15240000" cy="50800"/>
          </a:xfrm>
        </p:grpSpPr>
        <p:sp>
          <p:nvSpPr>
            <p:cNvPr name="Freeform 7" id="7"/>
            <p:cNvSpPr/>
            <p:nvPr/>
          </p:nvSpPr>
          <p:spPr>
            <a:xfrm flipH="false" flipV="false" rot="0">
              <a:off x="19167" y="0"/>
              <a:ext cx="15201684" cy="50800"/>
            </a:xfrm>
            <a:custGeom>
              <a:avLst/>
              <a:gdLst/>
              <a:ahLst/>
              <a:cxnLst/>
              <a:rect r="r" b="b" t="t" l="l"/>
              <a:pathLst>
                <a:path h="50800" w="15201684">
                  <a:moveTo>
                    <a:pt x="0" y="0"/>
                  </a:moveTo>
                  <a:lnTo>
                    <a:pt x="15201684" y="0"/>
                  </a:lnTo>
                  <a:lnTo>
                    <a:pt x="15201684" y="50800"/>
                  </a:lnTo>
                  <a:lnTo>
                    <a:pt x="0" y="50800"/>
                  </a:lnTo>
                  <a:close/>
                </a:path>
              </a:pathLst>
            </a:custGeom>
            <a:solidFill>
              <a:srgbClr val="A10539"/>
            </a:solidFill>
          </p:spPr>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614879" y="8482587"/>
            <a:ext cx="963005" cy="924991"/>
          </a:xfrm>
          <a:custGeom>
            <a:avLst/>
            <a:gdLst/>
            <a:ahLst/>
            <a:cxnLst/>
            <a:rect r="r" b="b" t="t" l="l"/>
            <a:pathLst>
              <a:path h="924991" w="963005">
                <a:moveTo>
                  <a:pt x="0" y="0"/>
                </a:moveTo>
                <a:lnTo>
                  <a:pt x="963005" y="0"/>
                </a:lnTo>
                <a:lnTo>
                  <a:pt x="963005" y="924991"/>
                </a:lnTo>
                <a:lnTo>
                  <a:pt x="0" y="924991"/>
                </a:lnTo>
                <a:lnTo>
                  <a:pt x="0" y="0"/>
                </a:lnTo>
                <a:close/>
              </a:path>
            </a:pathLst>
          </a:custGeom>
          <a:blipFill>
            <a:blip r:embed="rId2"/>
            <a:stretch>
              <a:fillRect l="0" t="0" r="0" b="0"/>
            </a:stretch>
          </a:blipFill>
        </p:spPr>
      </p:sp>
      <p:grpSp>
        <p:nvGrpSpPr>
          <p:cNvPr name="Group 3" id="3"/>
          <p:cNvGrpSpPr/>
          <p:nvPr/>
        </p:nvGrpSpPr>
        <p:grpSpPr>
          <a:xfrm rot="0">
            <a:off x="942165" y="6318128"/>
            <a:ext cx="12027044" cy="3465512"/>
            <a:chOff x="0" y="0"/>
            <a:chExt cx="3167617" cy="912727"/>
          </a:xfrm>
        </p:grpSpPr>
        <p:sp>
          <p:nvSpPr>
            <p:cNvPr name="Freeform 4" id="4"/>
            <p:cNvSpPr/>
            <p:nvPr/>
          </p:nvSpPr>
          <p:spPr>
            <a:xfrm flipH="false" flipV="false" rot="0">
              <a:off x="0" y="0"/>
              <a:ext cx="3167617" cy="912727"/>
            </a:xfrm>
            <a:custGeom>
              <a:avLst/>
              <a:gdLst/>
              <a:ahLst/>
              <a:cxnLst/>
              <a:rect r="r" b="b" t="t" l="l"/>
              <a:pathLst>
                <a:path h="912727" w="3167617">
                  <a:moveTo>
                    <a:pt x="32829" y="0"/>
                  </a:moveTo>
                  <a:lnTo>
                    <a:pt x="3134787" y="0"/>
                  </a:lnTo>
                  <a:cubicBezTo>
                    <a:pt x="3152918" y="0"/>
                    <a:pt x="3167617" y="14698"/>
                    <a:pt x="3167617" y="32829"/>
                  </a:cubicBezTo>
                  <a:lnTo>
                    <a:pt x="3167617" y="879898"/>
                  </a:lnTo>
                  <a:cubicBezTo>
                    <a:pt x="3167617" y="898029"/>
                    <a:pt x="3152918" y="912727"/>
                    <a:pt x="3134787" y="912727"/>
                  </a:cubicBezTo>
                  <a:lnTo>
                    <a:pt x="32829" y="912727"/>
                  </a:lnTo>
                  <a:cubicBezTo>
                    <a:pt x="14698" y="912727"/>
                    <a:pt x="0" y="898029"/>
                    <a:pt x="0" y="879898"/>
                  </a:cubicBezTo>
                  <a:lnTo>
                    <a:pt x="0" y="32829"/>
                  </a:lnTo>
                  <a:cubicBezTo>
                    <a:pt x="0" y="14698"/>
                    <a:pt x="14698" y="0"/>
                    <a:pt x="32829" y="0"/>
                  </a:cubicBezTo>
                  <a:close/>
                </a:path>
              </a:pathLst>
            </a:custGeom>
            <a:solidFill>
              <a:srgbClr val="A10539"/>
            </a:solidFill>
          </p:spPr>
        </p:sp>
        <p:sp>
          <p:nvSpPr>
            <p:cNvPr name="TextBox 5" id="5"/>
            <p:cNvSpPr txBox="true"/>
            <p:nvPr/>
          </p:nvSpPr>
          <p:spPr>
            <a:xfrm>
              <a:off x="0" y="-28575"/>
              <a:ext cx="3167617" cy="941302"/>
            </a:xfrm>
            <a:prstGeom prst="rect">
              <a:avLst/>
            </a:prstGeom>
          </p:spPr>
          <p:txBody>
            <a:bodyPr anchor="ctr" rtlCol="false" tIns="50800" lIns="50800" bIns="50800" rIns="50800"/>
            <a:lstStyle/>
            <a:p>
              <a:pPr algn="ctr">
                <a:lnSpc>
                  <a:spcPts val="2394"/>
                </a:lnSpc>
              </a:pPr>
            </a:p>
          </p:txBody>
        </p:sp>
      </p:grpSp>
      <p:grpSp>
        <p:nvGrpSpPr>
          <p:cNvPr name="Group 6" id="6"/>
          <p:cNvGrpSpPr/>
          <p:nvPr/>
        </p:nvGrpSpPr>
        <p:grpSpPr>
          <a:xfrm rot="0">
            <a:off x="942165" y="2537297"/>
            <a:ext cx="12027044" cy="3465512"/>
            <a:chOff x="0" y="0"/>
            <a:chExt cx="3167617" cy="912727"/>
          </a:xfrm>
        </p:grpSpPr>
        <p:sp>
          <p:nvSpPr>
            <p:cNvPr name="Freeform 7" id="7"/>
            <p:cNvSpPr/>
            <p:nvPr/>
          </p:nvSpPr>
          <p:spPr>
            <a:xfrm flipH="false" flipV="false" rot="0">
              <a:off x="0" y="0"/>
              <a:ext cx="3167617" cy="912727"/>
            </a:xfrm>
            <a:custGeom>
              <a:avLst/>
              <a:gdLst/>
              <a:ahLst/>
              <a:cxnLst/>
              <a:rect r="r" b="b" t="t" l="l"/>
              <a:pathLst>
                <a:path h="912727" w="3167617">
                  <a:moveTo>
                    <a:pt x="32829" y="0"/>
                  </a:moveTo>
                  <a:lnTo>
                    <a:pt x="3134787" y="0"/>
                  </a:lnTo>
                  <a:cubicBezTo>
                    <a:pt x="3152918" y="0"/>
                    <a:pt x="3167617" y="14698"/>
                    <a:pt x="3167617" y="32829"/>
                  </a:cubicBezTo>
                  <a:lnTo>
                    <a:pt x="3167617" y="879898"/>
                  </a:lnTo>
                  <a:cubicBezTo>
                    <a:pt x="3167617" y="898029"/>
                    <a:pt x="3152918" y="912727"/>
                    <a:pt x="3134787" y="912727"/>
                  </a:cubicBezTo>
                  <a:lnTo>
                    <a:pt x="32829" y="912727"/>
                  </a:lnTo>
                  <a:cubicBezTo>
                    <a:pt x="14698" y="912727"/>
                    <a:pt x="0" y="898029"/>
                    <a:pt x="0" y="879898"/>
                  </a:cubicBezTo>
                  <a:lnTo>
                    <a:pt x="0" y="32829"/>
                  </a:lnTo>
                  <a:cubicBezTo>
                    <a:pt x="0" y="14698"/>
                    <a:pt x="14698" y="0"/>
                    <a:pt x="32829" y="0"/>
                  </a:cubicBezTo>
                  <a:close/>
                </a:path>
              </a:pathLst>
            </a:custGeom>
            <a:solidFill>
              <a:srgbClr val="A10539"/>
            </a:solidFill>
          </p:spPr>
        </p:sp>
        <p:sp>
          <p:nvSpPr>
            <p:cNvPr name="TextBox 8" id="8"/>
            <p:cNvSpPr txBox="true"/>
            <p:nvPr/>
          </p:nvSpPr>
          <p:spPr>
            <a:xfrm>
              <a:off x="0" y="-28575"/>
              <a:ext cx="3167617" cy="941302"/>
            </a:xfrm>
            <a:prstGeom prst="rect">
              <a:avLst/>
            </a:prstGeom>
          </p:spPr>
          <p:txBody>
            <a:bodyPr anchor="ctr" rtlCol="false" tIns="50800" lIns="50800" bIns="50800" rIns="50800"/>
            <a:lstStyle/>
            <a:p>
              <a:pPr algn="ctr">
                <a:lnSpc>
                  <a:spcPts val="2394"/>
                </a:lnSpc>
              </a:pPr>
            </a:p>
          </p:txBody>
        </p:sp>
      </p:grpSp>
      <p:sp>
        <p:nvSpPr>
          <p:cNvPr name="Freeform 9" id="9"/>
          <p:cNvSpPr/>
          <p:nvPr/>
        </p:nvSpPr>
        <p:spPr>
          <a:xfrm flipH="false" flipV="false" rot="0">
            <a:off x="13688322" y="4270053"/>
            <a:ext cx="3398535" cy="3135148"/>
          </a:xfrm>
          <a:custGeom>
            <a:avLst/>
            <a:gdLst/>
            <a:ahLst/>
            <a:cxnLst/>
            <a:rect r="r" b="b" t="t" l="l"/>
            <a:pathLst>
              <a:path h="3135148" w="3398535">
                <a:moveTo>
                  <a:pt x="0" y="0"/>
                </a:moveTo>
                <a:lnTo>
                  <a:pt x="3398535" y="0"/>
                </a:lnTo>
                <a:lnTo>
                  <a:pt x="3398535" y="3135149"/>
                </a:lnTo>
                <a:lnTo>
                  <a:pt x="0" y="313514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4552876" y="168388"/>
            <a:ext cx="9182248" cy="2053590"/>
          </a:xfrm>
          <a:prstGeom prst="rect">
            <a:avLst/>
          </a:prstGeom>
        </p:spPr>
        <p:txBody>
          <a:bodyPr anchor="t" rtlCol="false" tIns="0" lIns="0" bIns="0" rIns="0">
            <a:spAutoFit/>
          </a:bodyPr>
          <a:lstStyle/>
          <a:p>
            <a:pPr algn="ctr">
              <a:lnSpc>
                <a:spcPts val="8280"/>
              </a:lnSpc>
            </a:pPr>
            <a:r>
              <a:rPr lang="en-US" b="true" sz="6000" spc="588">
                <a:solidFill>
                  <a:srgbClr val="231F20"/>
                </a:solidFill>
                <a:latin typeface="Oswald Bold"/>
                <a:ea typeface="Oswald Bold"/>
                <a:cs typeface="Oswald Bold"/>
                <a:sym typeface="Oswald Bold"/>
              </a:rPr>
              <a:t>Obstáculos Presentados Durante el Proyecto</a:t>
            </a:r>
          </a:p>
        </p:txBody>
      </p:sp>
      <p:sp>
        <p:nvSpPr>
          <p:cNvPr name="TextBox 11" id="11"/>
          <p:cNvSpPr txBox="true"/>
          <p:nvPr/>
        </p:nvSpPr>
        <p:spPr>
          <a:xfrm rot="0">
            <a:off x="1115235" y="3393413"/>
            <a:ext cx="11384088" cy="2609396"/>
          </a:xfrm>
          <a:prstGeom prst="rect">
            <a:avLst/>
          </a:prstGeom>
        </p:spPr>
        <p:txBody>
          <a:bodyPr anchor="t" rtlCol="false" tIns="0" lIns="0" bIns="0" rIns="0">
            <a:spAutoFit/>
          </a:bodyPr>
          <a:lstStyle/>
          <a:p>
            <a:pPr algn="l" marL="544040" indent="-272020" lvl="1">
              <a:lnSpc>
                <a:spcPts val="3477"/>
              </a:lnSpc>
              <a:buFont typeface="Arial"/>
              <a:buChar char="•"/>
            </a:pPr>
            <a:r>
              <a:rPr lang="en-US" sz="2519" spc="244">
                <a:solidFill>
                  <a:srgbClr val="FFFFFF"/>
                </a:solidFill>
                <a:latin typeface="Oswald"/>
                <a:ea typeface="Oswald"/>
                <a:cs typeface="Oswald"/>
                <a:sym typeface="Oswald"/>
              </a:rPr>
              <a:t>Dificultades para hacer que distintos sistemas o módulos trabajen juntos.</a:t>
            </a:r>
          </a:p>
          <a:p>
            <a:pPr algn="l" marL="544040" indent="-272020" lvl="1">
              <a:lnSpc>
                <a:spcPts val="3477"/>
              </a:lnSpc>
              <a:buFont typeface="Arial"/>
              <a:buChar char="•"/>
            </a:pPr>
            <a:r>
              <a:rPr lang="en-US" sz="2519" spc="244">
                <a:solidFill>
                  <a:srgbClr val="FFFFFF"/>
                </a:solidFill>
                <a:latin typeface="Oswald"/>
                <a:ea typeface="Oswald"/>
                <a:cs typeface="Oswald"/>
                <a:sym typeface="Oswald"/>
              </a:rPr>
              <a:t>Errores que requieren tiempo adicional para ser depurados.</a:t>
            </a:r>
          </a:p>
          <a:p>
            <a:pPr algn="l" marL="544040" indent="-272020" lvl="1">
              <a:lnSpc>
                <a:spcPts val="3477"/>
              </a:lnSpc>
              <a:buFont typeface="Arial"/>
              <a:buChar char="•"/>
            </a:pPr>
            <a:r>
              <a:rPr lang="en-US" sz="2519" spc="244">
                <a:solidFill>
                  <a:srgbClr val="FFFFFF"/>
                </a:solidFill>
                <a:latin typeface="Oswald"/>
                <a:ea typeface="Oswald"/>
                <a:cs typeface="Oswald"/>
                <a:sym typeface="Oswald"/>
              </a:rPr>
              <a:t>Tareas que se extienden más de lo previsto por problemas técnicos.</a:t>
            </a:r>
          </a:p>
          <a:p>
            <a:pPr algn="l" marL="544040" indent="-272020" lvl="1">
              <a:lnSpc>
                <a:spcPts val="3477"/>
              </a:lnSpc>
              <a:buFont typeface="Arial"/>
              <a:buChar char="•"/>
            </a:pPr>
            <a:r>
              <a:rPr lang="en-US" sz="2519" spc="244">
                <a:solidFill>
                  <a:srgbClr val="FFFFFF"/>
                </a:solidFill>
                <a:latin typeface="Oswald"/>
                <a:ea typeface="Oswald"/>
                <a:cs typeface="Oswald"/>
                <a:sym typeface="Oswald"/>
              </a:rPr>
              <a:t>Incompatibilidades entre versiones de frameworks o librerías.</a:t>
            </a:r>
          </a:p>
          <a:p>
            <a:pPr algn="l" marL="544040" indent="-272020" lvl="1">
              <a:lnSpc>
                <a:spcPts val="3477"/>
              </a:lnSpc>
              <a:buFont typeface="Arial"/>
              <a:buChar char="•"/>
            </a:pPr>
            <a:r>
              <a:rPr lang="en-US" sz="2519" spc="244">
                <a:solidFill>
                  <a:srgbClr val="FFFFFF"/>
                </a:solidFill>
                <a:latin typeface="Oswald"/>
                <a:ea typeface="Oswald"/>
                <a:cs typeface="Oswald"/>
                <a:sym typeface="Oswald"/>
              </a:rPr>
              <a:t>Problemas al integrar la pasarela de pago con el backend.</a:t>
            </a:r>
          </a:p>
          <a:p>
            <a:pPr algn="l">
              <a:lnSpc>
                <a:spcPts val="3477"/>
              </a:lnSpc>
            </a:pPr>
          </a:p>
        </p:txBody>
      </p:sp>
      <p:sp>
        <p:nvSpPr>
          <p:cNvPr name="TextBox 12" id="12"/>
          <p:cNvSpPr txBox="true"/>
          <p:nvPr/>
        </p:nvSpPr>
        <p:spPr>
          <a:xfrm rot="0">
            <a:off x="1115235" y="7031170"/>
            <a:ext cx="11384088" cy="2609396"/>
          </a:xfrm>
          <a:prstGeom prst="rect">
            <a:avLst/>
          </a:prstGeom>
        </p:spPr>
        <p:txBody>
          <a:bodyPr anchor="t" rtlCol="false" tIns="0" lIns="0" bIns="0" rIns="0">
            <a:spAutoFit/>
          </a:bodyPr>
          <a:lstStyle/>
          <a:p>
            <a:pPr algn="l" marL="544040" indent="-272020" lvl="1">
              <a:lnSpc>
                <a:spcPts val="3477"/>
              </a:lnSpc>
              <a:buFont typeface="Arial"/>
              <a:buChar char="•"/>
            </a:pPr>
            <a:r>
              <a:rPr lang="en-US" sz="2519" spc="244">
                <a:solidFill>
                  <a:srgbClr val="FFFFFF"/>
                </a:solidFill>
                <a:latin typeface="Oswald"/>
                <a:ea typeface="Oswald"/>
                <a:cs typeface="Oswald"/>
                <a:sym typeface="Oswald"/>
              </a:rPr>
              <a:t>El equipo no domina completamente las tecnologías elegidas.</a:t>
            </a:r>
          </a:p>
          <a:p>
            <a:pPr algn="l" marL="544040" indent="-272020" lvl="1">
              <a:lnSpc>
                <a:spcPts val="3477"/>
              </a:lnSpc>
              <a:buFont typeface="Arial"/>
              <a:buChar char="•"/>
            </a:pPr>
            <a:r>
              <a:rPr lang="en-US" sz="2519" spc="244">
                <a:solidFill>
                  <a:srgbClr val="FFFFFF"/>
                </a:solidFill>
                <a:latin typeface="Oswald"/>
                <a:ea typeface="Oswald"/>
                <a:cs typeface="Oswald"/>
                <a:sym typeface="Oswald"/>
              </a:rPr>
              <a:t>Dific</a:t>
            </a:r>
            <a:r>
              <a:rPr lang="en-US" sz="2519" spc="244">
                <a:solidFill>
                  <a:srgbClr val="FFFFFF"/>
                </a:solidFill>
                <a:latin typeface="Oswald"/>
                <a:ea typeface="Oswald"/>
                <a:cs typeface="Oswald"/>
                <a:sym typeface="Oswald"/>
              </a:rPr>
              <a:t>ultades para coordinar tareas entre desarrolladores de frontend, backend y móvil.</a:t>
            </a:r>
          </a:p>
          <a:p>
            <a:pPr algn="l" marL="544040" indent="-272020" lvl="1">
              <a:lnSpc>
                <a:spcPts val="3477"/>
              </a:lnSpc>
              <a:buFont typeface="Arial"/>
              <a:buChar char="•"/>
            </a:pPr>
            <a:r>
              <a:rPr lang="en-US" sz="2519" spc="244">
                <a:solidFill>
                  <a:srgbClr val="FFFFFF"/>
                </a:solidFill>
                <a:latin typeface="Oswald"/>
                <a:ea typeface="Oswald"/>
                <a:cs typeface="Oswald"/>
                <a:sym typeface="Oswald"/>
              </a:rPr>
              <a:t>El equipo no puede avanzar hasta que otro termine su parte.</a:t>
            </a:r>
          </a:p>
          <a:p>
            <a:pPr algn="l" marL="544040" indent="-272020" lvl="1">
              <a:lnSpc>
                <a:spcPts val="3477"/>
              </a:lnSpc>
              <a:buFont typeface="Arial"/>
              <a:buChar char="•"/>
            </a:pPr>
            <a:r>
              <a:rPr lang="en-US" sz="2519" spc="244">
                <a:solidFill>
                  <a:srgbClr val="FFFFFF"/>
                </a:solidFill>
                <a:latin typeface="Oswald"/>
                <a:ea typeface="Oswald"/>
                <a:cs typeface="Oswald"/>
                <a:sym typeface="Oswald"/>
              </a:rPr>
              <a:t>Retrasos por diferencias en criterios de diseño o implementación.</a:t>
            </a:r>
          </a:p>
          <a:p>
            <a:pPr algn="l">
              <a:lnSpc>
                <a:spcPts val="3477"/>
              </a:lnSpc>
            </a:pPr>
          </a:p>
        </p:txBody>
      </p:sp>
      <p:sp>
        <p:nvSpPr>
          <p:cNvPr name="TextBox 13" id="13"/>
          <p:cNvSpPr txBox="true"/>
          <p:nvPr/>
        </p:nvSpPr>
        <p:spPr>
          <a:xfrm rot="0">
            <a:off x="1492903" y="6365753"/>
            <a:ext cx="1984623" cy="596899"/>
          </a:xfrm>
          <a:prstGeom prst="rect">
            <a:avLst/>
          </a:prstGeom>
        </p:spPr>
        <p:txBody>
          <a:bodyPr anchor="t" rtlCol="false" tIns="0" lIns="0" bIns="0" rIns="0">
            <a:spAutoFit/>
          </a:bodyPr>
          <a:lstStyle/>
          <a:p>
            <a:pPr algn="ctr" marL="0" indent="0" lvl="0">
              <a:lnSpc>
                <a:spcPts val="4900"/>
              </a:lnSpc>
              <a:spcBef>
                <a:spcPct val="0"/>
              </a:spcBef>
            </a:pPr>
            <a:r>
              <a:rPr lang="en-US" b="true" sz="3500">
                <a:solidFill>
                  <a:srgbClr val="FFFFFF"/>
                </a:solidFill>
                <a:latin typeface="Open Sans Bold"/>
                <a:ea typeface="Open Sans Bold"/>
                <a:cs typeface="Open Sans Bold"/>
                <a:sym typeface="Open Sans Bold"/>
              </a:rPr>
              <a:t>G</a:t>
            </a:r>
            <a:r>
              <a:rPr lang="en-US" b="true" sz="3500" strike="noStrike" u="none">
                <a:solidFill>
                  <a:srgbClr val="FFFFFF"/>
                </a:solidFill>
                <a:latin typeface="Open Sans Bold"/>
                <a:ea typeface="Open Sans Bold"/>
                <a:cs typeface="Open Sans Bold"/>
                <a:sym typeface="Open Sans Bold"/>
              </a:rPr>
              <a:t>ru</a:t>
            </a:r>
            <a:r>
              <a:rPr lang="en-US" b="true" sz="3500" strike="noStrike" u="none">
                <a:solidFill>
                  <a:srgbClr val="FFFFFF"/>
                </a:solidFill>
                <a:latin typeface="Open Sans Bold"/>
                <a:ea typeface="Open Sans Bold"/>
                <a:cs typeface="Open Sans Bold"/>
                <a:sym typeface="Open Sans Bold"/>
              </a:rPr>
              <a:t>pales</a:t>
            </a:r>
          </a:p>
        </p:txBody>
      </p:sp>
      <p:sp>
        <p:nvSpPr>
          <p:cNvPr name="TextBox 14" id="14"/>
          <p:cNvSpPr txBox="true"/>
          <p:nvPr/>
        </p:nvSpPr>
        <p:spPr>
          <a:xfrm rot="0">
            <a:off x="1492903" y="2717197"/>
            <a:ext cx="1761827" cy="596899"/>
          </a:xfrm>
          <a:prstGeom prst="rect">
            <a:avLst/>
          </a:prstGeom>
        </p:spPr>
        <p:txBody>
          <a:bodyPr anchor="t" rtlCol="false" tIns="0" lIns="0" bIns="0" rIns="0">
            <a:spAutoFit/>
          </a:bodyPr>
          <a:lstStyle/>
          <a:p>
            <a:pPr algn="ctr" marL="0" indent="0" lvl="0">
              <a:lnSpc>
                <a:spcPts val="4900"/>
              </a:lnSpc>
              <a:spcBef>
                <a:spcPct val="0"/>
              </a:spcBef>
            </a:pPr>
            <a:r>
              <a:rPr lang="en-US" b="true" sz="3500">
                <a:solidFill>
                  <a:srgbClr val="FFFFFF"/>
                </a:solidFill>
                <a:latin typeface="Open Sans Bold"/>
                <a:ea typeface="Open Sans Bold"/>
                <a:cs typeface="Open Sans Bold"/>
                <a:sym typeface="Open Sans Bold"/>
              </a:rPr>
              <a:t>Sistema</a:t>
            </a:r>
          </a:p>
        </p:txBody>
      </p:sp>
      <p:sp>
        <p:nvSpPr>
          <p:cNvPr name="TextBox 15" id="15"/>
          <p:cNvSpPr txBox="true"/>
          <p:nvPr/>
        </p:nvSpPr>
        <p:spPr>
          <a:xfrm rot="0">
            <a:off x="16154037" y="9426056"/>
            <a:ext cx="1865640" cy="607957"/>
          </a:xfrm>
          <a:prstGeom prst="rect">
            <a:avLst/>
          </a:prstGeom>
        </p:spPr>
        <p:txBody>
          <a:bodyPr anchor="t" rtlCol="false" tIns="0" lIns="0" bIns="0" rIns="0">
            <a:spAutoFit/>
          </a:bodyPr>
          <a:lstStyle/>
          <a:p>
            <a:pPr algn="ctr">
              <a:lnSpc>
                <a:spcPts val="2394"/>
              </a:lnSpc>
            </a:pPr>
            <a:r>
              <a:rPr lang="en-US" b="true" sz="1735" spc="170">
                <a:solidFill>
                  <a:srgbClr val="231F20"/>
                </a:solidFill>
                <a:latin typeface="Montserrat Bold"/>
                <a:ea typeface="Montserrat Bold"/>
                <a:cs typeface="Montserrat Bold"/>
                <a:sym typeface="Montserrat Bold"/>
              </a:rPr>
              <a:t>EXPRESS TASTE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A20539"/>
        </a:solidFill>
      </p:bgPr>
    </p:bg>
    <p:spTree>
      <p:nvGrpSpPr>
        <p:cNvPr id="1" name=""/>
        <p:cNvGrpSpPr/>
        <p:nvPr/>
      </p:nvGrpSpPr>
      <p:grpSpPr>
        <a:xfrm>
          <a:off x="0" y="0"/>
          <a:ext cx="0" cy="0"/>
          <a:chOff x="0" y="0"/>
          <a:chExt cx="0" cy="0"/>
        </a:xfrm>
      </p:grpSpPr>
      <p:sp>
        <p:nvSpPr>
          <p:cNvPr name="Freeform 2" id="2"/>
          <p:cNvSpPr/>
          <p:nvPr/>
        </p:nvSpPr>
        <p:spPr>
          <a:xfrm flipH="false" flipV="false" rot="0">
            <a:off x="6822394" y="7531166"/>
            <a:ext cx="4643212" cy="928642"/>
          </a:xfrm>
          <a:custGeom>
            <a:avLst/>
            <a:gdLst/>
            <a:ahLst/>
            <a:cxnLst/>
            <a:rect r="r" b="b" t="t" l="l"/>
            <a:pathLst>
              <a:path h="928642" w="4643212">
                <a:moveTo>
                  <a:pt x="0" y="0"/>
                </a:moveTo>
                <a:lnTo>
                  <a:pt x="4643212" y="0"/>
                </a:lnTo>
                <a:lnTo>
                  <a:pt x="4643212" y="928643"/>
                </a:lnTo>
                <a:lnTo>
                  <a:pt x="0" y="928643"/>
                </a:lnTo>
                <a:lnTo>
                  <a:pt x="0" y="0"/>
                </a:lnTo>
                <a:close/>
              </a:path>
            </a:pathLst>
          </a:custGeom>
          <a:blipFill>
            <a:blip r:embed="rId2"/>
            <a:stretch>
              <a:fillRect l="0" t="0" r="0" b="0"/>
            </a:stretch>
          </a:blipFill>
        </p:spPr>
      </p:sp>
      <p:sp>
        <p:nvSpPr>
          <p:cNvPr name="TextBox 3" id="3"/>
          <p:cNvSpPr txBox="true"/>
          <p:nvPr/>
        </p:nvSpPr>
        <p:spPr>
          <a:xfrm rot="0">
            <a:off x="7730785" y="954534"/>
            <a:ext cx="2826429" cy="1101090"/>
          </a:xfrm>
          <a:prstGeom prst="rect">
            <a:avLst/>
          </a:prstGeom>
        </p:spPr>
        <p:txBody>
          <a:bodyPr anchor="t" rtlCol="false" tIns="0" lIns="0" bIns="0" rIns="0">
            <a:spAutoFit/>
          </a:bodyPr>
          <a:lstStyle/>
          <a:p>
            <a:pPr algn="l">
              <a:lnSpc>
                <a:spcPts val="8280"/>
              </a:lnSpc>
            </a:pPr>
            <a:r>
              <a:rPr lang="en-US" b="true" sz="6000" spc="588">
                <a:solidFill>
                  <a:srgbClr val="FFFFFF"/>
                </a:solidFill>
                <a:latin typeface="Oswald Bold"/>
                <a:ea typeface="Oswald Bold"/>
                <a:cs typeface="Oswald Bold"/>
                <a:sym typeface="Oswald Bold"/>
              </a:rPr>
              <a:t>EQUIPO</a:t>
            </a:r>
          </a:p>
        </p:txBody>
      </p:sp>
      <p:sp>
        <p:nvSpPr>
          <p:cNvPr name="TextBox 4" id="4"/>
          <p:cNvSpPr txBox="true"/>
          <p:nvPr/>
        </p:nvSpPr>
        <p:spPr>
          <a:xfrm rot="0">
            <a:off x="4704925" y="4503549"/>
            <a:ext cx="8878151" cy="522895"/>
          </a:xfrm>
          <a:prstGeom prst="rect">
            <a:avLst/>
          </a:prstGeom>
        </p:spPr>
        <p:txBody>
          <a:bodyPr anchor="t" rtlCol="false" tIns="0" lIns="0" bIns="0" rIns="0">
            <a:spAutoFit/>
          </a:bodyPr>
          <a:lstStyle/>
          <a:p>
            <a:pPr algn="ctr">
              <a:lnSpc>
                <a:spcPts val="4073"/>
              </a:lnSpc>
            </a:pPr>
            <a:r>
              <a:rPr lang="en-US" b="true" sz="2951" spc="288">
                <a:solidFill>
                  <a:srgbClr val="FFFFFF"/>
                </a:solidFill>
                <a:latin typeface="DM Sans Bold"/>
                <a:ea typeface="DM Sans Bold"/>
                <a:cs typeface="DM Sans Bold"/>
                <a:sym typeface="DM Sans Bold"/>
              </a:rPr>
              <a:t>KEVIN MARTÍNEZ</a:t>
            </a:r>
          </a:p>
        </p:txBody>
      </p:sp>
      <p:sp>
        <p:nvSpPr>
          <p:cNvPr name="TextBox 5" id="5"/>
          <p:cNvSpPr txBox="true"/>
          <p:nvPr/>
        </p:nvSpPr>
        <p:spPr>
          <a:xfrm rot="0">
            <a:off x="4704925" y="5222352"/>
            <a:ext cx="8878151" cy="522999"/>
          </a:xfrm>
          <a:prstGeom prst="rect">
            <a:avLst/>
          </a:prstGeom>
        </p:spPr>
        <p:txBody>
          <a:bodyPr anchor="t" rtlCol="false" tIns="0" lIns="0" bIns="0" rIns="0">
            <a:spAutoFit/>
          </a:bodyPr>
          <a:lstStyle/>
          <a:p>
            <a:pPr algn="ctr">
              <a:lnSpc>
                <a:spcPts val="4073"/>
              </a:lnSpc>
            </a:pPr>
            <a:r>
              <a:rPr lang="en-US" b="true" sz="2951" spc="288">
                <a:solidFill>
                  <a:srgbClr val="FFFFFF"/>
                </a:solidFill>
                <a:latin typeface="DM Sans Bold"/>
                <a:ea typeface="DM Sans Bold"/>
                <a:cs typeface="DM Sans Bold"/>
                <a:sym typeface="DM Sans Bold"/>
              </a:rPr>
              <a:t>BRANDON MARTÍNEZ</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A10539"/>
        </a:solidFill>
      </p:bgPr>
    </p:bg>
    <p:spTree>
      <p:nvGrpSpPr>
        <p:cNvPr id="1" name=""/>
        <p:cNvGrpSpPr/>
        <p:nvPr/>
      </p:nvGrpSpPr>
      <p:grpSpPr>
        <a:xfrm>
          <a:off x="0" y="0"/>
          <a:ext cx="0" cy="0"/>
          <a:chOff x="0" y="0"/>
          <a:chExt cx="0" cy="0"/>
        </a:xfrm>
      </p:grpSpPr>
      <p:grpSp>
        <p:nvGrpSpPr>
          <p:cNvPr name="Group 2" id="2"/>
          <p:cNvGrpSpPr/>
          <p:nvPr/>
        </p:nvGrpSpPr>
        <p:grpSpPr>
          <a:xfrm rot="0">
            <a:off x="4452629" y="3357389"/>
            <a:ext cx="9165368" cy="3791927"/>
            <a:chOff x="0" y="0"/>
            <a:chExt cx="2413924" cy="998697"/>
          </a:xfrm>
        </p:grpSpPr>
        <p:sp>
          <p:nvSpPr>
            <p:cNvPr name="Freeform 3" id="3"/>
            <p:cNvSpPr/>
            <p:nvPr/>
          </p:nvSpPr>
          <p:spPr>
            <a:xfrm flipH="false" flipV="false" rot="0">
              <a:off x="0" y="0"/>
              <a:ext cx="2413924" cy="998697"/>
            </a:xfrm>
            <a:custGeom>
              <a:avLst/>
              <a:gdLst/>
              <a:ahLst/>
              <a:cxnLst/>
              <a:rect r="r" b="b" t="t" l="l"/>
              <a:pathLst>
                <a:path h="998697" w="2413924">
                  <a:moveTo>
                    <a:pt x="43079" y="0"/>
                  </a:moveTo>
                  <a:lnTo>
                    <a:pt x="2370845" y="0"/>
                  </a:lnTo>
                  <a:cubicBezTo>
                    <a:pt x="2382270" y="0"/>
                    <a:pt x="2393228" y="4539"/>
                    <a:pt x="2401307" y="12618"/>
                  </a:cubicBezTo>
                  <a:cubicBezTo>
                    <a:pt x="2409385" y="20697"/>
                    <a:pt x="2413924" y="31654"/>
                    <a:pt x="2413924" y="43079"/>
                  </a:cubicBezTo>
                  <a:lnTo>
                    <a:pt x="2413924" y="955617"/>
                  </a:lnTo>
                  <a:cubicBezTo>
                    <a:pt x="2413924" y="979409"/>
                    <a:pt x="2394637" y="998697"/>
                    <a:pt x="2370845" y="998697"/>
                  </a:cubicBezTo>
                  <a:lnTo>
                    <a:pt x="43079" y="998697"/>
                  </a:lnTo>
                  <a:cubicBezTo>
                    <a:pt x="19287" y="998697"/>
                    <a:pt x="0" y="979409"/>
                    <a:pt x="0" y="955617"/>
                  </a:cubicBezTo>
                  <a:lnTo>
                    <a:pt x="0" y="43079"/>
                  </a:lnTo>
                  <a:cubicBezTo>
                    <a:pt x="0" y="19287"/>
                    <a:pt x="19287" y="0"/>
                    <a:pt x="43079" y="0"/>
                  </a:cubicBezTo>
                  <a:close/>
                </a:path>
              </a:pathLst>
            </a:custGeom>
            <a:solidFill>
              <a:srgbClr val="FFFFFF"/>
            </a:solidFill>
          </p:spPr>
        </p:sp>
        <p:sp>
          <p:nvSpPr>
            <p:cNvPr name="TextBox 4" id="4"/>
            <p:cNvSpPr txBox="true"/>
            <p:nvPr/>
          </p:nvSpPr>
          <p:spPr>
            <a:xfrm>
              <a:off x="0" y="-28575"/>
              <a:ext cx="2413924" cy="1027272"/>
            </a:xfrm>
            <a:prstGeom prst="rect">
              <a:avLst/>
            </a:prstGeom>
          </p:spPr>
          <p:txBody>
            <a:bodyPr anchor="ctr" rtlCol="false" tIns="50800" lIns="50800" bIns="50800" rIns="50800"/>
            <a:lstStyle/>
            <a:p>
              <a:pPr algn="ctr">
                <a:lnSpc>
                  <a:spcPts val="2394"/>
                </a:lnSpc>
              </a:pPr>
            </a:p>
          </p:txBody>
        </p:sp>
      </p:grpSp>
      <p:sp>
        <p:nvSpPr>
          <p:cNvPr name="Freeform 5" id="5"/>
          <p:cNvSpPr/>
          <p:nvPr/>
        </p:nvSpPr>
        <p:spPr>
          <a:xfrm flipH="false" flipV="false" rot="0">
            <a:off x="6822394" y="1169496"/>
            <a:ext cx="4643212" cy="928642"/>
          </a:xfrm>
          <a:custGeom>
            <a:avLst/>
            <a:gdLst/>
            <a:ahLst/>
            <a:cxnLst/>
            <a:rect r="r" b="b" t="t" l="l"/>
            <a:pathLst>
              <a:path h="928642" w="4643212">
                <a:moveTo>
                  <a:pt x="0" y="0"/>
                </a:moveTo>
                <a:lnTo>
                  <a:pt x="4643212" y="0"/>
                </a:lnTo>
                <a:lnTo>
                  <a:pt x="4643212" y="928643"/>
                </a:lnTo>
                <a:lnTo>
                  <a:pt x="0" y="928643"/>
                </a:lnTo>
                <a:lnTo>
                  <a:pt x="0" y="0"/>
                </a:lnTo>
                <a:close/>
              </a:path>
            </a:pathLst>
          </a:custGeom>
          <a:blipFill>
            <a:blip r:embed="rId2"/>
            <a:stretch>
              <a:fillRect l="0" t="0" r="0" b="0"/>
            </a:stretch>
          </a:blipFill>
        </p:spPr>
      </p:sp>
      <p:sp>
        <p:nvSpPr>
          <p:cNvPr name="Freeform 6" id="6"/>
          <p:cNvSpPr/>
          <p:nvPr/>
        </p:nvSpPr>
        <p:spPr>
          <a:xfrm flipH="false" flipV="false" rot="0">
            <a:off x="219528" y="652317"/>
            <a:ext cx="6218590" cy="1445822"/>
          </a:xfrm>
          <a:custGeom>
            <a:avLst/>
            <a:gdLst/>
            <a:ahLst/>
            <a:cxnLst/>
            <a:rect r="r" b="b" t="t" l="l"/>
            <a:pathLst>
              <a:path h="1445822" w="6218590">
                <a:moveTo>
                  <a:pt x="0" y="0"/>
                </a:moveTo>
                <a:lnTo>
                  <a:pt x="6218590" y="0"/>
                </a:lnTo>
                <a:lnTo>
                  <a:pt x="6218590" y="1445822"/>
                </a:lnTo>
                <a:lnTo>
                  <a:pt x="0" y="1445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5094837" y="3655699"/>
            <a:ext cx="8098327" cy="2823202"/>
          </a:xfrm>
          <a:prstGeom prst="rect">
            <a:avLst/>
          </a:prstGeom>
        </p:spPr>
        <p:txBody>
          <a:bodyPr anchor="t" rtlCol="false" tIns="0" lIns="0" bIns="0" rIns="0">
            <a:spAutoFit/>
          </a:bodyPr>
          <a:lstStyle/>
          <a:p>
            <a:pPr algn="ctr" marL="0" indent="0" lvl="0">
              <a:lnSpc>
                <a:spcPts val="11340"/>
              </a:lnSpc>
              <a:spcBef>
                <a:spcPct val="0"/>
              </a:spcBef>
            </a:pPr>
            <a:r>
              <a:rPr lang="en-US" b="true" sz="8100">
                <a:solidFill>
                  <a:srgbClr val="000000"/>
                </a:solidFill>
                <a:latin typeface="Oswald Bold"/>
                <a:ea typeface="Oswald Bold"/>
                <a:cs typeface="Oswald Bold"/>
                <a:sym typeface="Oswald Bold"/>
              </a:rPr>
              <a:t>¡</a:t>
            </a:r>
            <a:r>
              <a:rPr lang="en-US" b="true" sz="8100">
                <a:solidFill>
                  <a:srgbClr val="000000"/>
                </a:solidFill>
                <a:latin typeface="Oswald Bold"/>
                <a:ea typeface="Oswald Bold"/>
                <a:cs typeface="Oswald Bold"/>
                <a:sym typeface="Oswald Bold"/>
              </a:rPr>
              <a:t>Preguntas de la Comisión!</a:t>
            </a:r>
          </a:p>
        </p:txBody>
      </p:sp>
      <p:sp>
        <p:nvSpPr>
          <p:cNvPr name="Freeform 8" id="8"/>
          <p:cNvSpPr/>
          <p:nvPr/>
        </p:nvSpPr>
        <p:spPr>
          <a:xfrm flipH="true" flipV="false" rot="0">
            <a:off x="11846606" y="652317"/>
            <a:ext cx="6218590" cy="1445822"/>
          </a:xfrm>
          <a:custGeom>
            <a:avLst/>
            <a:gdLst/>
            <a:ahLst/>
            <a:cxnLst/>
            <a:rect r="r" b="b" t="t" l="l"/>
            <a:pathLst>
              <a:path h="1445822" w="6218590">
                <a:moveTo>
                  <a:pt x="6218590" y="0"/>
                </a:moveTo>
                <a:lnTo>
                  <a:pt x="0" y="0"/>
                </a:lnTo>
                <a:lnTo>
                  <a:pt x="0" y="1445822"/>
                </a:lnTo>
                <a:lnTo>
                  <a:pt x="6218590" y="1445822"/>
                </a:lnTo>
                <a:lnTo>
                  <a:pt x="621859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11846606" y="7812478"/>
            <a:ext cx="6218590" cy="1445822"/>
          </a:xfrm>
          <a:custGeom>
            <a:avLst/>
            <a:gdLst/>
            <a:ahLst/>
            <a:cxnLst/>
            <a:rect r="r" b="b" t="t" l="l"/>
            <a:pathLst>
              <a:path h="1445822" w="6218590">
                <a:moveTo>
                  <a:pt x="0" y="0"/>
                </a:moveTo>
                <a:lnTo>
                  <a:pt x="6218590" y="0"/>
                </a:lnTo>
                <a:lnTo>
                  <a:pt x="6218590" y="1445822"/>
                </a:lnTo>
                <a:lnTo>
                  <a:pt x="0" y="1445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219528" y="7812478"/>
            <a:ext cx="6218590" cy="1445822"/>
          </a:xfrm>
          <a:custGeom>
            <a:avLst/>
            <a:gdLst/>
            <a:ahLst/>
            <a:cxnLst/>
            <a:rect r="r" b="b" t="t" l="l"/>
            <a:pathLst>
              <a:path h="1445822" w="6218590">
                <a:moveTo>
                  <a:pt x="6218590" y="0"/>
                </a:moveTo>
                <a:lnTo>
                  <a:pt x="0" y="0"/>
                </a:lnTo>
                <a:lnTo>
                  <a:pt x="0" y="1445822"/>
                </a:lnTo>
                <a:lnTo>
                  <a:pt x="6218590" y="1445822"/>
                </a:lnTo>
                <a:lnTo>
                  <a:pt x="621859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1330501" y="2419107"/>
            <a:ext cx="1400485" cy="6635467"/>
          </a:xfrm>
          <a:custGeom>
            <a:avLst/>
            <a:gdLst/>
            <a:ahLst/>
            <a:cxnLst/>
            <a:rect r="r" b="b" t="t" l="l"/>
            <a:pathLst>
              <a:path h="6635467" w="1400485">
                <a:moveTo>
                  <a:pt x="0" y="0"/>
                </a:moveTo>
                <a:lnTo>
                  <a:pt x="1400485" y="0"/>
                </a:lnTo>
                <a:lnTo>
                  <a:pt x="1400485" y="6635467"/>
                </a:lnTo>
                <a:lnTo>
                  <a:pt x="0" y="66354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986793" y="34241"/>
            <a:ext cx="7416941" cy="1854995"/>
          </a:xfrm>
          <a:prstGeom prst="rect">
            <a:avLst/>
          </a:prstGeom>
        </p:spPr>
        <p:txBody>
          <a:bodyPr anchor="t" rtlCol="false" tIns="0" lIns="0" bIns="0" rIns="0">
            <a:spAutoFit/>
          </a:bodyPr>
          <a:lstStyle/>
          <a:p>
            <a:pPr algn="ctr">
              <a:lnSpc>
                <a:spcPts val="13773"/>
              </a:lnSpc>
            </a:pPr>
            <a:r>
              <a:rPr lang="en-US" b="true" sz="9980" spc="977">
                <a:solidFill>
                  <a:srgbClr val="231F20"/>
                </a:solidFill>
                <a:latin typeface="Oswald Bold"/>
                <a:ea typeface="Oswald Bold"/>
                <a:cs typeface="Oswald Bold"/>
                <a:sym typeface="Oswald Bold"/>
              </a:rPr>
              <a:t>CONTENIDO</a:t>
            </a:r>
          </a:p>
        </p:txBody>
      </p:sp>
      <p:sp>
        <p:nvSpPr>
          <p:cNvPr name="TextBox 4" id="4"/>
          <p:cNvSpPr txBox="true"/>
          <p:nvPr/>
        </p:nvSpPr>
        <p:spPr>
          <a:xfrm rot="0">
            <a:off x="1562134" y="2650357"/>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01</a:t>
            </a:r>
          </a:p>
        </p:txBody>
      </p:sp>
      <p:sp>
        <p:nvSpPr>
          <p:cNvPr name="TextBox 5" id="5"/>
          <p:cNvSpPr txBox="true"/>
          <p:nvPr/>
        </p:nvSpPr>
        <p:spPr>
          <a:xfrm rot="0">
            <a:off x="1562134" y="3447476"/>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02</a:t>
            </a:r>
          </a:p>
        </p:txBody>
      </p:sp>
      <p:sp>
        <p:nvSpPr>
          <p:cNvPr name="TextBox 6" id="6"/>
          <p:cNvSpPr txBox="true"/>
          <p:nvPr/>
        </p:nvSpPr>
        <p:spPr>
          <a:xfrm rot="0">
            <a:off x="1542533" y="4247576"/>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03</a:t>
            </a:r>
          </a:p>
        </p:txBody>
      </p:sp>
      <p:sp>
        <p:nvSpPr>
          <p:cNvPr name="TextBox 7" id="7"/>
          <p:cNvSpPr txBox="true"/>
          <p:nvPr/>
        </p:nvSpPr>
        <p:spPr>
          <a:xfrm rot="0">
            <a:off x="1562134" y="5039953"/>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04</a:t>
            </a:r>
          </a:p>
        </p:txBody>
      </p:sp>
      <p:sp>
        <p:nvSpPr>
          <p:cNvPr name="TextBox 8" id="8"/>
          <p:cNvSpPr txBox="true"/>
          <p:nvPr/>
        </p:nvSpPr>
        <p:spPr>
          <a:xfrm rot="0">
            <a:off x="2902493" y="5193236"/>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ALCANCES Y LIMITACIONES</a:t>
            </a:r>
          </a:p>
        </p:txBody>
      </p:sp>
      <p:sp>
        <p:nvSpPr>
          <p:cNvPr name="TextBox 9" id="9"/>
          <p:cNvSpPr txBox="true"/>
          <p:nvPr/>
        </p:nvSpPr>
        <p:spPr>
          <a:xfrm rot="0">
            <a:off x="2905368" y="6789051"/>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CRONOGRAMA</a:t>
            </a:r>
          </a:p>
        </p:txBody>
      </p:sp>
      <p:sp>
        <p:nvSpPr>
          <p:cNvPr name="TextBox 10" id="10"/>
          <p:cNvSpPr txBox="true"/>
          <p:nvPr/>
        </p:nvSpPr>
        <p:spPr>
          <a:xfrm rot="0">
            <a:off x="2905368" y="7581427"/>
            <a:ext cx="6076629"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ARQUITECTURA</a:t>
            </a:r>
          </a:p>
        </p:txBody>
      </p:sp>
      <p:sp>
        <p:nvSpPr>
          <p:cNvPr name="TextBox 11" id="11"/>
          <p:cNvSpPr txBox="true"/>
          <p:nvPr/>
        </p:nvSpPr>
        <p:spPr>
          <a:xfrm rot="0">
            <a:off x="2905368" y="6034958"/>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METODOLOGÍA DE TRABAJO</a:t>
            </a:r>
          </a:p>
        </p:txBody>
      </p:sp>
      <p:sp>
        <p:nvSpPr>
          <p:cNvPr name="TextBox 12" id="12"/>
          <p:cNvSpPr txBox="true"/>
          <p:nvPr/>
        </p:nvSpPr>
        <p:spPr>
          <a:xfrm rot="0">
            <a:off x="1581735" y="5839941"/>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05</a:t>
            </a:r>
          </a:p>
        </p:txBody>
      </p:sp>
      <p:sp>
        <p:nvSpPr>
          <p:cNvPr name="TextBox 13" id="13"/>
          <p:cNvSpPr txBox="true"/>
          <p:nvPr/>
        </p:nvSpPr>
        <p:spPr>
          <a:xfrm rot="0">
            <a:off x="1581735" y="6634687"/>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06</a:t>
            </a:r>
          </a:p>
        </p:txBody>
      </p:sp>
      <p:sp>
        <p:nvSpPr>
          <p:cNvPr name="TextBox 14" id="14"/>
          <p:cNvSpPr txBox="true"/>
          <p:nvPr/>
        </p:nvSpPr>
        <p:spPr>
          <a:xfrm rot="0">
            <a:off x="1581735" y="7425262"/>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07</a:t>
            </a:r>
          </a:p>
        </p:txBody>
      </p:sp>
      <p:sp>
        <p:nvSpPr>
          <p:cNvPr name="TextBox 15" id="15"/>
          <p:cNvSpPr txBox="true"/>
          <p:nvPr/>
        </p:nvSpPr>
        <p:spPr>
          <a:xfrm rot="0">
            <a:off x="2905368" y="2726851"/>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SITUACIÓN ACTUAL</a:t>
            </a:r>
          </a:p>
        </p:txBody>
      </p:sp>
      <p:sp>
        <p:nvSpPr>
          <p:cNvPr name="TextBox 16" id="16"/>
          <p:cNvSpPr txBox="true"/>
          <p:nvPr/>
        </p:nvSpPr>
        <p:spPr>
          <a:xfrm rot="0">
            <a:off x="2902493" y="3523952"/>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PROPUESTA DE SOLUCIÓN</a:t>
            </a:r>
          </a:p>
        </p:txBody>
      </p:sp>
      <p:sp>
        <p:nvSpPr>
          <p:cNvPr name="TextBox 17" id="17"/>
          <p:cNvSpPr txBox="true"/>
          <p:nvPr/>
        </p:nvSpPr>
        <p:spPr>
          <a:xfrm rot="0">
            <a:off x="2902493" y="4355587"/>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OBJETIVO GENERAL</a:t>
            </a:r>
          </a:p>
        </p:txBody>
      </p:sp>
      <p:sp>
        <p:nvSpPr>
          <p:cNvPr name="TextBox 18" id="18"/>
          <p:cNvSpPr txBox="true"/>
          <p:nvPr/>
        </p:nvSpPr>
        <p:spPr>
          <a:xfrm rot="0">
            <a:off x="1581735" y="8225362"/>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08</a:t>
            </a:r>
          </a:p>
        </p:txBody>
      </p:sp>
      <p:sp>
        <p:nvSpPr>
          <p:cNvPr name="TextBox 19" id="19"/>
          <p:cNvSpPr txBox="true"/>
          <p:nvPr/>
        </p:nvSpPr>
        <p:spPr>
          <a:xfrm rot="0">
            <a:off x="2905368" y="8356642"/>
            <a:ext cx="6076629"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MODELO DE DATOS</a:t>
            </a:r>
          </a:p>
        </p:txBody>
      </p:sp>
      <p:sp>
        <p:nvSpPr>
          <p:cNvPr name="Freeform 20" id="20"/>
          <p:cNvSpPr/>
          <p:nvPr/>
        </p:nvSpPr>
        <p:spPr>
          <a:xfrm flipH="false" flipV="false" rot="0">
            <a:off x="8590695" y="2419107"/>
            <a:ext cx="1400485" cy="6635467"/>
          </a:xfrm>
          <a:custGeom>
            <a:avLst/>
            <a:gdLst/>
            <a:ahLst/>
            <a:cxnLst/>
            <a:rect r="r" b="b" t="t" l="l"/>
            <a:pathLst>
              <a:path h="6635467" w="1400485">
                <a:moveTo>
                  <a:pt x="0" y="0"/>
                </a:moveTo>
                <a:lnTo>
                  <a:pt x="1400485" y="0"/>
                </a:lnTo>
                <a:lnTo>
                  <a:pt x="1400485" y="6635467"/>
                </a:lnTo>
                <a:lnTo>
                  <a:pt x="0" y="66354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1" id="21"/>
          <p:cNvSpPr txBox="true"/>
          <p:nvPr/>
        </p:nvSpPr>
        <p:spPr>
          <a:xfrm rot="0">
            <a:off x="8822328" y="2650357"/>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09</a:t>
            </a:r>
          </a:p>
        </p:txBody>
      </p:sp>
      <p:sp>
        <p:nvSpPr>
          <p:cNvPr name="TextBox 22" id="22"/>
          <p:cNvSpPr txBox="true"/>
          <p:nvPr/>
        </p:nvSpPr>
        <p:spPr>
          <a:xfrm rot="0">
            <a:off x="8822328" y="3447476"/>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10</a:t>
            </a:r>
          </a:p>
        </p:txBody>
      </p:sp>
      <p:sp>
        <p:nvSpPr>
          <p:cNvPr name="TextBox 23" id="23"/>
          <p:cNvSpPr txBox="true"/>
          <p:nvPr/>
        </p:nvSpPr>
        <p:spPr>
          <a:xfrm rot="0">
            <a:off x="8802727" y="4247576"/>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11</a:t>
            </a:r>
          </a:p>
        </p:txBody>
      </p:sp>
      <p:sp>
        <p:nvSpPr>
          <p:cNvPr name="TextBox 24" id="24"/>
          <p:cNvSpPr txBox="true"/>
          <p:nvPr/>
        </p:nvSpPr>
        <p:spPr>
          <a:xfrm rot="0">
            <a:off x="8822328" y="5039953"/>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12</a:t>
            </a:r>
          </a:p>
        </p:txBody>
      </p:sp>
      <p:sp>
        <p:nvSpPr>
          <p:cNvPr name="TextBox 25" id="25"/>
          <p:cNvSpPr txBox="true"/>
          <p:nvPr/>
        </p:nvSpPr>
        <p:spPr>
          <a:xfrm rot="0">
            <a:off x="10162687" y="5193236"/>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OBSTACULOS</a:t>
            </a:r>
          </a:p>
        </p:txBody>
      </p:sp>
      <p:sp>
        <p:nvSpPr>
          <p:cNvPr name="TextBox 26" id="26"/>
          <p:cNvSpPr txBox="true"/>
          <p:nvPr/>
        </p:nvSpPr>
        <p:spPr>
          <a:xfrm rot="0">
            <a:off x="10165562" y="6034958"/>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EQUIPO</a:t>
            </a:r>
          </a:p>
        </p:txBody>
      </p:sp>
      <p:sp>
        <p:nvSpPr>
          <p:cNvPr name="TextBox 27" id="27"/>
          <p:cNvSpPr txBox="true"/>
          <p:nvPr/>
        </p:nvSpPr>
        <p:spPr>
          <a:xfrm rot="0">
            <a:off x="8841929" y="5839941"/>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13</a:t>
            </a:r>
          </a:p>
        </p:txBody>
      </p:sp>
      <p:sp>
        <p:nvSpPr>
          <p:cNvPr name="TextBox 28" id="28"/>
          <p:cNvSpPr txBox="true"/>
          <p:nvPr/>
        </p:nvSpPr>
        <p:spPr>
          <a:xfrm rot="0">
            <a:off x="10165562" y="2726851"/>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TECNOLOGÍAS</a:t>
            </a:r>
          </a:p>
        </p:txBody>
      </p:sp>
      <p:sp>
        <p:nvSpPr>
          <p:cNvPr name="TextBox 29" id="29"/>
          <p:cNvSpPr txBox="true"/>
          <p:nvPr/>
        </p:nvSpPr>
        <p:spPr>
          <a:xfrm rot="0">
            <a:off x="10162687" y="3523952"/>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DEMOSTRACIÓN</a:t>
            </a:r>
          </a:p>
        </p:txBody>
      </p:sp>
      <p:sp>
        <p:nvSpPr>
          <p:cNvPr name="TextBox 30" id="30"/>
          <p:cNvSpPr txBox="true"/>
          <p:nvPr/>
        </p:nvSpPr>
        <p:spPr>
          <a:xfrm rot="0">
            <a:off x="10162687" y="4355587"/>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RESULTADOS</a:t>
            </a:r>
          </a:p>
        </p:txBody>
      </p:sp>
      <p:sp>
        <p:nvSpPr>
          <p:cNvPr name="TextBox 31" id="31"/>
          <p:cNvSpPr txBox="true"/>
          <p:nvPr/>
        </p:nvSpPr>
        <p:spPr>
          <a:xfrm rot="0">
            <a:off x="8867321" y="6644314"/>
            <a:ext cx="937219" cy="657123"/>
          </a:xfrm>
          <a:prstGeom prst="rect">
            <a:avLst/>
          </a:prstGeom>
        </p:spPr>
        <p:txBody>
          <a:bodyPr anchor="t" rtlCol="false" tIns="0" lIns="0" bIns="0" rIns="0">
            <a:spAutoFit/>
          </a:bodyPr>
          <a:lstStyle/>
          <a:p>
            <a:pPr algn="ctr">
              <a:lnSpc>
                <a:spcPts val="5125"/>
              </a:lnSpc>
            </a:pPr>
            <a:r>
              <a:rPr lang="en-US" b="true" sz="4271">
                <a:solidFill>
                  <a:srgbClr val="FFFFFF"/>
                </a:solidFill>
                <a:latin typeface="Oswald Bold"/>
                <a:ea typeface="Oswald Bold"/>
                <a:cs typeface="Oswald Bold"/>
                <a:sym typeface="Oswald Bold"/>
              </a:rPr>
              <a:t>14</a:t>
            </a:r>
          </a:p>
        </p:txBody>
      </p:sp>
      <p:sp>
        <p:nvSpPr>
          <p:cNvPr name="TextBox 32" id="32"/>
          <p:cNvSpPr txBox="true"/>
          <p:nvPr/>
        </p:nvSpPr>
        <p:spPr>
          <a:xfrm rot="0">
            <a:off x="10165562" y="6729263"/>
            <a:ext cx="5790503" cy="418567"/>
          </a:xfrm>
          <a:prstGeom prst="rect">
            <a:avLst/>
          </a:prstGeom>
        </p:spPr>
        <p:txBody>
          <a:bodyPr anchor="t" rtlCol="false" tIns="0" lIns="0" bIns="0" rIns="0">
            <a:spAutoFit/>
          </a:bodyPr>
          <a:lstStyle/>
          <a:p>
            <a:pPr algn="l">
              <a:lnSpc>
                <a:spcPts val="3483"/>
              </a:lnSpc>
            </a:pPr>
            <a:r>
              <a:rPr lang="en-US" sz="2524" spc="246">
                <a:solidFill>
                  <a:srgbClr val="231F20"/>
                </a:solidFill>
                <a:latin typeface="Oswald"/>
                <a:ea typeface="Oswald"/>
                <a:cs typeface="Oswald"/>
                <a:sym typeface="Oswald"/>
              </a:rPr>
              <a:t>PREGUNTAS COMISIÓN</a:t>
            </a:r>
          </a:p>
        </p:txBody>
      </p:sp>
      <p:sp>
        <p:nvSpPr>
          <p:cNvPr name="Freeform 33" id="33"/>
          <p:cNvSpPr/>
          <p:nvPr/>
        </p:nvSpPr>
        <p:spPr>
          <a:xfrm flipH="false" flipV="false" rot="0">
            <a:off x="16614879" y="8482587"/>
            <a:ext cx="963005" cy="924991"/>
          </a:xfrm>
          <a:custGeom>
            <a:avLst/>
            <a:gdLst/>
            <a:ahLst/>
            <a:cxnLst/>
            <a:rect r="r" b="b" t="t" l="l"/>
            <a:pathLst>
              <a:path h="924991" w="963005">
                <a:moveTo>
                  <a:pt x="0" y="0"/>
                </a:moveTo>
                <a:lnTo>
                  <a:pt x="963005" y="0"/>
                </a:lnTo>
                <a:lnTo>
                  <a:pt x="963005" y="924991"/>
                </a:lnTo>
                <a:lnTo>
                  <a:pt x="0" y="924991"/>
                </a:lnTo>
                <a:lnTo>
                  <a:pt x="0" y="0"/>
                </a:lnTo>
                <a:close/>
              </a:path>
            </a:pathLst>
          </a:custGeom>
          <a:blipFill>
            <a:blip r:embed="rId4"/>
            <a:stretch>
              <a:fillRect l="0" t="0" r="0" b="0"/>
            </a:stretch>
          </a:blipFill>
        </p:spPr>
      </p:sp>
      <p:sp>
        <p:nvSpPr>
          <p:cNvPr name="TextBox 34" id="34"/>
          <p:cNvSpPr txBox="true"/>
          <p:nvPr/>
        </p:nvSpPr>
        <p:spPr>
          <a:xfrm rot="0">
            <a:off x="16154037" y="9426056"/>
            <a:ext cx="1865640" cy="607957"/>
          </a:xfrm>
          <a:prstGeom prst="rect">
            <a:avLst/>
          </a:prstGeom>
        </p:spPr>
        <p:txBody>
          <a:bodyPr anchor="t" rtlCol="false" tIns="0" lIns="0" bIns="0" rIns="0">
            <a:spAutoFit/>
          </a:bodyPr>
          <a:lstStyle/>
          <a:p>
            <a:pPr algn="ctr">
              <a:lnSpc>
                <a:spcPts val="2394"/>
              </a:lnSpc>
            </a:pPr>
            <a:r>
              <a:rPr lang="en-US" b="true" sz="1735" spc="170">
                <a:solidFill>
                  <a:srgbClr val="231F20"/>
                </a:solidFill>
                <a:latin typeface="Montserrat Bold"/>
                <a:ea typeface="Montserrat Bold"/>
                <a:cs typeface="Montserrat Bold"/>
                <a:sym typeface="Montserrat Bold"/>
              </a:rPr>
              <a:t>EXPRESS TASTE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TextBox 2" id="2"/>
          <p:cNvSpPr txBox="true"/>
          <p:nvPr/>
        </p:nvSpPr>
        <p:spPr>
          <a:xfrm rot="0">
            <a:off x="5672564" y="933450"/>
            <a:ext cx="7157304" cy="1101090"/>
          </a:xfrm>
          <a:prstGeom prst="rect">
            <a:avLst/>
          </a:prstGeom>
        </p:spPr>
        <p:txBody>
          <a:bodyPr anchor="t" rtlCol="false" tIns="0" lIns="0" bIns="0" rIns="0">
            <a:spAutoFit/>
          </a:bodyPr>
          <a:lstStyle/>
          <a:p>
            <a:pPr algn="l">
              <a:lnSpc>
                <a:spcPts val="8280"/>
              </a:lnSpc>
            </a:pPr>
            <a:r>
              <a:rPr lang="en-US" b="true" sz="6000" spc="588">
                <a:solidFill>
                  <a:srgbClr val="231F20"/>
                </a:solidFill>
                <a:latin typeface="Oswald Bold"/>
                <a:ea typeface="Oswald Bold"/>
                <a:cs typeface="Oswald Bold"/>
                <a:sym typeface="Oswald Bold"/>
              </a:rPr>
              <a:t>SITUACIÓN ACTUAL</a:t>
            </a:r>
          </a:p>
        </p:txBody>
      </p:sp>
      <p:sp>
        <p:nvSpPr>
          <p:cNvPr name="Freeform 3" id="3"/>
          <p:cNvSpPr/>
          <p:nvPr/>
        </p:nvSpPr>
        <p:spPr>
          <a:xfrm flipH="false" flipV="false" rot="1659225">
            <a:off x="794609" y="7334245"/>
            <a:ext cx="2181218" cy="2010686"/>
          </a:xfrm>
          <a:custGeom>
            <a:avLst/>
            <a:gdLst/>
            <a:ahLst/>
            <a:cxnLst/>
            <a:rect r="r" b="b" t="t" l="l"/>
            <a:pathLst>
              <a:path h="2010686" w="2181218">
                <a:moveTo>
                  <a:pt x="0" y="0"/>
                </a:moveTo>
                <a:lnTo>
                  <a:pt x="2181218" y="0"/>
                </a:lnTo>
                <a:lnTo>
                  <a:pt x="2181218" y="2010686"/>
                </a:lnTo>
                <a:lnTo>
                  <a:pt x="0" y="20106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885218" y="3044081"/>
            <a:ext cx="15026457" cy="2514907"/>
          </a:xfrm>
          <a:prstGeom prst="rect">
            <a:avLst/>
          </a:prstGeom>
        </p:spPr>
        <p:txBody>
          <a:bodyPr anchor="t" rtlCol="false" tIns="0" lIns="0" bIns="0" rIns="0">
            <a:spAutoFit/>
          </a:bodyPr>
          <a:lstStyle/>
          <a:p>
            <a:pPr algn="just">
              <a:lnSpc>
                <a:spcPts val="4004"/>
              </a:lnSpc>
            </a:pPr>
            <a:r>
              <a:rPr lang="en-US" sz="2902" spc="284">
                <a:solidFill>
                  <a:srgbClr val="231F20"/>
                </a:solidFill>
                <a:latin typeface="Oswald"/>
                <a:ea typeface="Oswald"/>
                <a:cs typeface="Oswald"/>
                <a:sym typeface="Oswald"/>
              </a:rPr>
              <a:t>En muchos restaurantes la gestión de pedidos depende únicamente del garzón, lo que provoca esperas y errores frecuentes en horas de alta demanda. Actualmente, no se ofrece una aplicación para clientes, por lo que toda la atención se concentra en el personal de servicio. También ocurren fugas de clientes que se van sin pagar entre otras.</a:t>
            </a:r>
          </a:p>
          <a:p>
            <a:pPr algn="just">
              <a:lnSpc>
                <a:spcPts val="4004"/>
              </a:lnSpc>
            </a:pPr>
          </a:p>
        </p:txBody>
      </p:sp>
      <p:sp>
        <p:nvSpPr>
          <p:cNvPr name="Freeform 5" id="5"/>
          <p:cNvSpPr/>
          <p:nvPr/>
        </p:nvSpPr>
        <p:spPr>
          <a:xfrm flipH="false" flipV="false" rot="0">
            <a:off x="16614879" y="8482587"/>
            <a:ext cx="963005" cy="924991"/>
          </a:xfrm>
          <a:custGeom>
            <a:avLst/>
            <a:gdLst/>
            <a:ahLst/>
            <a:cxnLst/>
            <a:rect r="r" b="b" t="t" l="l"/>
            <a:pathLst>
              <a:path h="924991" w="963005">
                <a:moveTo>
                  <a:pt x="0" y="0"/>
                </a:moveTo>
                <a:lnTo>
                  <a:pt x="963005" y="0"/>
                </a:lnTo>
                <a:lnTo>
                  <a:pt x="963005" y="924991"/>
                </a:lnTo>
                <a:lnTo>
                  <a:pt x="0" y="924991"/>
                </a:lnTo>
                <a:lnTo>
                  <a:pt x="0" y="0"/>
                </a:lnTo>
                <a:close/>
              </a:path>
            </a:pathLst>
          </a:custGeom>
          <a:blipFill>
            <a:blip r:embed="rId4"/>
            <a:stretch>
              <a:fillRect l="0" t="0" r="0" b="0"/>
            </a:stretch>
          </a:blipFill>
        </p:spPr>
      </p:sp>
      <p:sp>
        <p:nvSpPr>
          <p:cNvPr name="TextBox 6" id="6"/>
          <p:cNvSpPr txBox="true"/>
          <p:nvPr/>
        </p:nvSpPr>
        <p:spPr>
          <a:xfrm rot="0">
            <a:off x="16154037" y="9426056"/>
            <a:ext cx="1865640" cy="607957"/>
          </a:xfrm>
          <a:prstGeom prst="rect">
            <a:avLst/>
          </a:prstGeom>
        </p:spPr>
        <p:txBody>
          <a:bodyPr anchor="t" rtlCol="false" tIns="0" lIns="0" bIns="0" rIns="0">
            <a:spAutoFit/>
          </a:bodyPr>
          <a:lstStyle/>
          <a:p>
            <a:pPr algn="ctr">
              <a:lnSpc>
                <a:spcPts val="2394"/>
              </a:lnSpc>
            </a:pPr>
            <a:r>
              <a:rPr lang="en-US" b="true" sz="1735" spc="170">
                <a:solidFill>
                  <a:srgbClr val="231F20"/>
                </a:solidFill>
                <a:latin typeface="Montserrat Bold"/>
                <a:ea typeface="Montserrat Bold"/>
                <a:cs typeface="Montserrat Bold"/>
                <a:sym typeface="Montserrat Bold"/>
              </a:rPr>
              <a:t>EXPRESS TASTE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614879" y="8482587"/>
            <a:ext cx="963005" cy="924991"/>
          </a:xfrm>
          <a:custGeom>
            <a:avLst/>
            <a:gdLst/>
            <a:ahLst/>
            <a:cxnLst/>
            <a:rect r="r" b="b" t="t" l="l"/>
            <a:pathLst>
              <a:path h="924991" w="963005">
                <a:moveTo>
                  <a:pt x="0" y="0"/>
                </a:moveTo>
                <a:lnTo>
                  <a:pt x="963005" y="0"/>
                </a:lnTo>
                <a:lnTo>
                  <a:pt x="963005" y="924991"/>
                </a:lnTo>
                <a:lnTo>
                  <a:pt x="0" y="924991"/>
                </a:lnTo>
                <a:lnTo>
                  <a:pt x="0" y="0"/>
                </a:lnTo>
                <a:close/>
              </a:path>
            </a:pathLst>
          </a:custGeom>
          <a:blipFill>
            <a:blip r:embed="rId2"/>
            <a:stretch>
              <a:fillRect l="0" t="0" r="0" b="0"/>
            </a:stretch>
          </a:blipFill>
        </p:spPr>
      </p:sp>
      <p:grpSp>
        <p:nvGrpSpPr>
          <p:cNvPr name="Group 3" id="3"/>
          <p:cNvGrpSpPr/>
          <p:nvPr/>
        </p:nvGrpSpPr>
        <p:grpSpPr>
          <a:xfrm rot="0">
            <a:off x="3315183" y="3197315"/>
            <a:ext cx="2409399" cy="2744842"/>
            <a:chOff x="0" y="0"/>
            <a:chExt cx="553377" cy="630420"/>
          </a:xfrm>
        </p:grpSpPr>
        <p:sp>
          <p:nvSpPr>
            <p:cNvPr name="Freeform 4" id="4"/>
            <p:cNvSpPr/>
            <p:nvPr/>
          </p:nvSpPr>
          <p:spPr>
            <a:xfrm flipH="false" flipV="false" rot="0">
              <a:off x="0" y="0"/>
              <a:ext cx="553377" cy="630420"/>
            </a:xfrm>
            <a:custGeom>
              <a:avLst/>
              <a:gdLst/>
              <a:ahLst/>
              <a:cxnLst/>
              <a:rect r="r" b="b" t="t" l="l"/>
              <a:pathLst>
                <a:path h="630420" w="553377">
                  <a:moveTo>
                    <a:pt x="163874" y="0"/>
                  </a:moveTo>
                  <a:lnTo>
                    <a:pt x="389503" y="0"/>
                  </a:lnTo>
                  <a:cubicBezTo>
                    <a:pt x="432965" y="0"/>
                    <a:pt x="474647" y="17265"/>
                    <a:pt x="505379" y="47998"/>
                  </a:cubicBezTo>
                  <a:cubicBezTo>
                    <a:pt x="536112" y="78730"/>
                    <a:pt x="553377" y="120412"/>
                    <a:pt x="553377" y="163874"/>
                  </a:cubicBezTo>
                  <a:lnTo>
                    <a:pt x="553377" y="466546"/>
                  </a:lnTo>
                  <a:cubicBezTo>
                    <a:pt x="553377" y="510008"/>
                    <a:pt x="536112" y="551690"/>
                    <a:pt x="505379" y="582422"/>
                  </a:cubicBezTo>
                  <a:cubicBezTo>
                    <a:pt x="474647" y="613154"/>
                    <a:pt x="432965" y="630420"/>
                    <a:pt x="389503" y="630420"/>
                  </a:cubicBezTo>
                  <a:lnTo>
                    <a:pt x="163874" y="630420"/>
                  </a:lnTo>
                  <a:cubicBezTo>
                    <a:pt x="120412" y="630420"/>
                    <a:pt x="78730" y="613154"/>
                    <a:pt x="47998" y="582422"/>
                  </a:cubicBezTo>
                  <a:cubicBezTo>
                    <a:pt x="17265" y="551690"/>
                    <a:pt x="0" y="510008"/>
                    <a:pt x="0" y="466546"/>
                  </a:cubicBezTo>
                  <a:lnTo>
                    <a:pt x="0" y="163874"/>
                  </a:lnTo>
                  <a:cubicBezTo>
                    <a:pt x="0" y="120412"/>
                    <a:pt x="17265" y="78730"/>
                    <a:pt x="47998" y="47998"/>
                  </a:cubicBezTo>
                  <a:cubicBezTo>
                    <a:pt x="78730" y="17265"/>
                    <a:pt x="120412" y="0"/>
                    <a:pt x="163874" y="0"/>
                  </a:cubicBezTo>
                  <a:close/>
                </a:path>
              </a:pathLst>
            </a:custGeom>
            <a:solidFill>
              <a:srgbClr val="A10539"/>
            </a:solidFill>
          </p:spPr>
        </p:sp>
        <p:sp>
          <p:nvSpPr>
            <p:cNvPr name="TextBox 5" id="5"/>
            <p:cNvSpPr txBox="true"/>
            <p:nvPr/>
          </p:nvSpPr>
          <p:spPr>
            <a:xfrm>
              <a:off x="0" y="-28575"/>
              <a:ext cx="553377" cy="658995"/>
            </a:xfrm>
            <a:prstGeom prst="rect">
              <a:avLst/>
            </a:prstGeom>
          </p:spPr>
          <p:txBody>
            <a:bodyPr anchor="ctr" rtlCol="false" tIns="50800" lIns="50800" bIns="50800" rIns="50800"/>
            <a:lstStyle/>
            <a:p>
              <a:pPr algn="ctr">
                <a:lnSpc>
                  <a:spcPts val="2394"/>
                </a:lnSpc>
              </a:pPr>
            </a:p>
          </p:txBody>
        </p:sp>
      </p:grpSp>
      <p:grpSp>
        <p:nvGrpSpPr>
          <p:cNvPr name="Group 6" id="6"/>
          <p:cNvGrpSpPr/>
          <p:nvPr/>
        </p:nvGrpSpPr>
        <p:grpSpPr>
          <a:xfrm rot="0">
            <a:off x="3568565" y="3406002"/>
            <a:ext cx="1902635" cy="2327468"/>
            <a:chOff x="0" y="0"/>
            <a:chExt cx="501105" cy="612996"/>
          </a:xfrm>
        </p:grpSpPr>
        <p:sp>
          <p:nvSpPr>
            <p:cNvPr name="Freeform 7" id="7"/>
            <p:cNvSpPr/>
            <p:nvPr/>
          </p:nvSpPr>
          <p:spPr>
            <a:xfrm flipH="false" flipV="false" rot="0">
              <a:off x="0" y="0"/>
              <a:ext cx="501105" cy="612996"/>
            </a:xfrm>
            <a:custGeom>
              <a:avLst/>
              <a:gdLst/>
              <a:ahLst/>
              <a:cxnLst/>
              <a:rect r="r" b="b" t="t" l="l"/>
              <a:pathLst>
                <a:path h="612996" w="501105">
                  <a:moveTo>
                    <a:pt x="207522" y="0"/>
                  </a:moveTo>
                  <a:lnTo>
                    <a:pt x="293584" y="0"/>
                  </a:lnTo>
                  <a:cubicBezTo>
                    <a:pt x="408195" y="0"/>
                    <a:pt x="501105" y="92911"/>
                    <a:pt x="501105" y="207522"/>
                  </a:cubicBezTo>
                  <a:lnTo>
                    <a:pt x="501105" y="405474"/>
                  </a:lnTo>
                  <a:cubicBezTo>
                    <a:pt x="501105" y="460512"/>
                    <a:pt x="479242" y="513296"/>
                    <a:pt x="440324" y="552214"/>
                  </a:cubicBezTo>
                  <a:cubicBezTo>
                    <a:pt x="401406" y="591132"/>
                    <a:pt x="348622" y="612996"/>
                    <a:pt x="293584" y="612996"/>
                  </a:cubicBezTo>
                  <a:lnTo>
                    <a:pt x="207522" y="612996"/>
                  </a:lnTo>
                  <a:cubicBezTo>
                    <a:pt x="92911" y="612996"/>
                    <a:pt x="0" y="520085"/>
                    <a:pt x="0" y="405474"/>
                  </a:cubicBezTo>
                  <a:lnTo>
                    <a:pt x="0" y="207522"/>
                  </a:lnTo>
                  <a:cubicBezTo>
                    <a:pt x="0" y="92911"/>
                    <a:pt x="92911" y="0"/>
                    <a:pt x="207522" y="0"/>
                  </a:cubicBezTo>
                  <a:close/>
                </a:path>
              </a:pathLst>
            </a:custGeom>
            <a:solidFill>
              <a:srgbClr val="A10539"/>
            </a:solidFill>
          </p:spPr>
        </p:sp>
        <p:sp>
          <p:nvSpPr>
            <p:cNvPr name="TextBox 8" id="8"/>
            <p:cNvSpPr txBox="true"/>
            <p:nvPr/>
          </p:nvSpPr>
          <p:spPr>
            <a:xfrm>
              <a:off x="0" y="-28575"/>
              <a:ext cx="501105" cy="641571"/>
            </a:xfrm>
            <a:prstGeom prst="rect">
              <a:avLst/>
            </a:prstGeom>
          </p:spPr>
          <p:txBody>
            <a:bodyPr anchor="ctr" rtlCol="false" tIns="50800" lIns="50800" bIns="50800" rIns="50800"/>
            <a:lstStyle/>
            <a:p>
              <a:pPr algn="ctr">
                <a:lnSpc>
                  <a:spcPts val="2394"/>
                </a:lnSpc>
              </a:pPr>
            </a:p>
          </p:txBody>
        </p:sp>
      </p:grpSp>
      <p:grpSp>
        <p:nvGrpSpPr>
          <p:cNvPr name="Group 9" id="9"/>
          <p:cNvGrpSpPr/>
          <p:nvPr/>
        </p:nvGrpSpPr>
        <p:grpSpPr>
          <a:xfrm rot="0">
            <a:off x="7681069" y="3197315"/>
            <a:ext cx="2409399" cy="2744842"/>
            <a:chOff x="0" y="0"/>
            <a:chExt cx="553377" cy="630420"/>
          </a:xfrm>
        </p:grpSpPr>
        <p:sp>
          <p:nvSpPr>
            <p:cNvPr name="Freeform 10" id="10"/>
            <p:cNvSpPr/>
            <p:nvPr/>
          </p:nvSpPr>
          <p:spPr>
            <a:xfrm flipH="false" flipV="false" rot="0">
              <a:off x="0" y="0"/>
              <a:ext cx="553377" cy="630420"/>
            </a:xfrm>
            <a:custGeom>
              <a:avLst/>
              <a:gdLst/>
              <a:ahLst/>
              <a:cxnLst/>
              <a:rect r="r" b="b" t="t" l="l"/>
              <a:pathLst>
                <a:path h="630420" w="553377">
                  <a:moveTo>
                    <a:pt x="163874" y="0"/>
                  </a:moveTo>
                  <a:lnTo>
                    <a:pt x="389503" y="0"/>
                  </a:lnTo>
                  <a:cubicBezTo>
                    <a:pt x="432965" y="0"/>
                    <a:pt x="474647" y="17265"/>
                    <a:pt x="505379" y="47998"/>
                  </a:cubicBezTo>
                  <a:cubicBezTo>
                    <a:pt x="536112" y="78730"/>
                    <a:pt x="553377" y="120412"/>
                    <a:pt x="553377" y="163874"/>
                  </a:cubicBezTo>
                  <a:lnTo>
                    <a:pt x="553377" y="466546"/>
                  </a:lnTo>
                  <a:cubicBezTo>
                    <a:pt x="553377" y="510008"/>
                    <a:pt x="536112" y="551690"/>
                    <a:pt x="505379" y="582422"/>
                  </a:cubicBezTo>
                  <a:cubicBezTo>
                    <a:pt x="474647" y="613154"/>
                    <a:pt x="432965" y="630420"/>
                    <a:pt x="389503" y="630420"/>
                  </a:cubicBezTo>
                  <a:lnTo>
                    <a:pt x="163874" y="630420"/>
                  </a:lnTo>
                  <a:cubicBezTo>
                    <a:pt x="120412" y="630420"/>
                    <a:pt x="78730" y="613154"/>
                    <a:pt x="47998" y="582422"/>
                  </a:cubicBezTo>
                  <a:cubicBezTo>
                    <a:pt x="17265" y="551690"/>
                    <a:pt x="0" y="510008"/>
                    <a:pt x="0" y="466546"/>
                  </a:cubicBezTo>
                  <a:lnTo>
                    <a:pt x="0" y="163874"/>
                  </a:lnTo>
                  <a:cubicBezTo>
                    <a:pt x="0" y="120412"/>
                    <a:pt x="17265" y="78730"/>
                    <a:pt x="47998" y="47998"/>
                  </a:cubicBezTo>
                  <a:cubicBezTo>
                    <a:pt x="78730" y="17265"/>
                    <a:pt x="120412" y="0"/>
                    <a:pt x="163874" y="0"/>
                  </a:cubicBezTo>
                  <a:close/>
                </a:path>
              </a:pathLst>
            </a:custGeom>
            <a:solidFill>
              <a:srgbClr val="A10539"/>
            </a:solidFill>
          </p:spPr>
        </p:sp>
        <p:sp>
          <p:nvSpPr>
            <p:cNvPr name="TextBox 11" id="11"/>
            <p:cNvSpPr txBox="true"/>
            <p:nvPr/>
          </p:nvSpPr>
          <p:spPr>
            <a:xfrm>
              <a:off x="0" y="-28575"/>
              <a:ext cx="553377" cy="658995"/>
            </a:xfrm>
            <a:prstGeom prst="rect">
              <a:avLst/>
            </a:prstGeom>
          </p:spPr>
          <p:txBody>
            <a:bodyPr anchor="ctr" rtlCol="false" tIns="50800" lIns="50800" bIns="50800" rIns="50800"/>
            <a:lstStyle/>
            <a:p>
              <a:pPr algn="ctr">
                <a:lnSpc>
                  <a:spcPts val="2394"/>
                </a:lnSpc>
              </a:pPr>
            </a:p>
          </p:txBody>
        </p:sp>
      </p:grpSp>
      <p:grpSp>
        <p:nvGrpSpPr>
          <p:cNvPr name="Group 12" id="12"/>
          <p:cNvGrpSpPr/>
          <p:nvPr/>
        </p:nvGrpSpPr>
        <p:grpSpPr>
          <a:xfrm rot="0">
            <a:off x="7934451" y="3406002"/>
            <a:ext cx="1902635" cy="2327468"/>
            <a:chOff x="0" y="0"/>
            <a:chExt cx="501105" cy="612996"/>
          </a:xfrm>
        </p:grpSpPr>
        <p:sp>
          <p:nvSpPr>
            <p:cNvPr name="Freeform 13" id="13"/>
            <p:cNvSpPr/>
            <p:nvPr/>
          </p:nvSpPr>
          <p:spPr>
            <a:xfrm flipH="false" flipV="false" rot="0">
              <a:off x="0" y="0"/>
              <a:ext cx="501105" cy="612996"/>
            </a:xfrm>
            <a:custGeom>
              <a:avLst/>
              <a:gdLst/>
              <a:ahLst/>
              <a:cxnLst/>
              <a:rect r="r" b="b" t="t" l="l"/>
              <a:pathLst>
                <a:path h="612996" w="501105">
                  <a:moveTo>
                    <a:pt x="207522" y="0"/>
                  </a:moveTo>
                  <a:lnTo>
                    <a:pt x="293584" y="0"/>
                  </a:lnTo>
                  <a:cubicBezTo>
                    <a:pt x="408195" y="0"/>
                    <a:pt x="501105" y="92911"/>
                    <a:pt x="501105" y="207522"/>
                  </a:cubicBezTo>
                  <a:lnTo>
                    <a:pt x="501105" y="405474"/>
                  </a:lnTo>
                  <a:cubicBezTo>
                    <a:pt x="501105" y="460512"/>
                    <a:pt x="479242" y="513296"/>
                    <a:pt x="440324" y="552214"/>
                  </a:cubicBezTo>
                  <a:cubicBezTo>
                    <a:pt x="401406" y="591132"/>
                    <a:pt x="348622" y="612996"/>
                    <a:pt x="293584" y="612996"/>
                  </a:cubicBezTo>
                  <a:lnTo>
                    <a:pt x="207522" y="612996"/>
                  </a:lnTo>
                  <a:cubicBezTo>
                    <a:pt x="92911" y="612996"/>
                    <a:pt x="0" y="520085"/>
                    <a:pt x="0" y="405474"/>
                  </a:cubicBezTo>
                  <a:lnTo>
                    <a:pt x="0" y="207522"/>
                  </a:lnTo>
                  <a:cubicBezTo>
                    <a:pt x="0" y="92911"/>
                    <a:pt x="92911" y="0"/>
                    <a:pt x="207522" y="0"/>
                  </a:cubicBezTo>
                  <a:close/>
                </a:path>
              </a:pathLst>
            </a:custGeom>
            <a:solidFill>
              <a:srgbClr val="A10539"/>
            </a:solidFill>
          </p:spPr>
        </p:sp>
        <p:sp>
          <p:nvSpPr>
            <p:cNvPr name="TextBox 14" id="14"/>
            <p:cNvSpPr txBox="true"/>
            <p:nvPr/>
          </p:nvSpPr>
          <p:spPr>
            <a:xfrm>
              <a:off x="0" y="-28575"/>
              <a:ext cx="501105" cy="641571"/>
            </a:xfrm>
            <a:prstGeom prst="rect">
              <a:avLst/>
            </a:prstGeom>
          </p:spPr>
          <p:txBody>
            <a:bodyPr anchor="ctr" rtlCol="false" tIns="50800" lIns="50800" bIns="50800" rIns="50800"/>
            <a:lstStyle/>
            <a:p>
              <a:pPr algn="ctr">
                <a:lnSpc>
                  <a:spcPts val="2394"/>
                </a:lnSpc>
              </a:pPr>
            </a:p>
          </p:txBody>
        </p:sp>
      </p:grpSp>
      <p:sp>
        <p:nvSpPr>
          <p:cNvPr name="Freeform 15" id="15"/>
          <p:cNvSpPr/>
          <p:nvPr/>
        </p:nvSpPr>
        <p:spPr>
          <a:xfrm flipH="false" flipV="false" rot="0">
            <a:off x="8367280" y="3750489"/>
            <a:ext cx="1036348" cy="1638494"/>
          </a:xfrm>
          <a:custGeom>
            <a:avLst/>
            <a:gdLst/>
            <a:ahLst/>
            <a:cxnLst/>
            <a:rect r="r" b="b" t="t" l="l"/>
            <a:pathLst>
              <a:path h="1638494" w="1036348">
                <a:moveTo>
                  <a:pt x="0" y="0"/>
                </a:moveTo>
                <a:lnTo>
                  <a:pt x="1036348" y="0"/>
                </a:lnTo>
                <a:lnTo>
                  <a:pt x="1036348" y="1638494"/>
                </a:lnTo>
                <a:lnTo>
                  <a:pt x="0" y="1638494"/>
                </a:lnTo>
                <a:lnTo>
                  <a:pt x="0" y="0"/>
                </a:lnTo>
                <a:close/>
              </a:path>
            </a:pathLst>
          </a:custGeom>
          <a:blipFill>
            <a:blip r:embed="rId3"/>
            <a:stretch>
              <a:fillRect l="0" t="0" r="0" b="0"/>
            </a:stretch>
          </a:blipFill>
        </p:spPr>
      </p:sp>
      <p:grpSp>
        <p:nvGrpSpPr>
          <p:cNvPr name="Group 16" id="16"/>
          <p:cNvGrpSpPr/>
          <p:nvPr/>
        </p:nvGrpSpPr>
        <p:grpSpPr>
          <a:xfrm rot="0">
            <a:off x="6096685" y="4198772"/>
            <a:ext cx="1212280" cy="741928"/>
            <a:chOff x="0" y="0"/>
            <a:chExt cx="1328081" cy="812800"/>
          </a:xfrm>
        </p:grpSpPr>
        <p:sp>
          <p:nvSpPr>
            <p:cNvPr name="Freeform 17" id="17"/>
            <p:cNvSpPr/>
            <p:nvPr/>
          </p:nvSpPr>
          <p:spPr>
            <a:xfrm flipH="false" flipV="false" rot="0">
              <a:off x="0" y="0"/>
              <a:ext cx="1328081" cy="812800"/>
            </a:xfrm>
            <a:custGeom>
              <a:avLst/>
              <a:gdLst/>
              <a:ahLst/>
              <a:cxnLst/>
              <a:rect r="r" b="b" t="t" l="l"/>
              <a:pathLst>
                <a:path h="812800" w="1328081">
                  <a:moveTo>
                    <a:pt x="1328081" y="406400"/>
                  </a:moveTo>
                  <a:lnTo>
                    <a:pt x="921681" y="0"/>
                  </a:lnTo>
                  <a:lnTo>
                    <a:pt x="921681" y="203200"/>
                  </a:lnTo>
                  <a:lnTo>
                    <a:pt x="0" y="203200"/>
                  </a:lnTo>
                  <a:lnTo>
                    <a:pt x="0" y="609600"/>
                  </a:lnTo>
                  <a:lnTo>
                    <a:pt x="921681" y="609600"/>
                  </a:lnTo>
                  <a:lnTo>
                    <a:pt x="921681" y="812800"/>
                  </a:lnTo>
                  <a:lnTo>
                    <a:pt x="1328081" y="406400"/>
                  </a:lnTo>
                  <a:close/>
                </a:path>
              </a:pathLst>
            </a:custGeom>
            <a:solidFill>
              <a:srgbClr val="A10539"/>
            </a:solidFill>
          </p:spPr>
        </p:sp>
        <p:sp>
          <p:nvSpPr>
            <p:cNvPr name="TextBox 18" id="18"/>
            <p:cNvSpPr txBox="true"/>
            <p:nvPr/>
          </p:nvSpPr>
          <p:spPr>
            <a:xfrm>
              <a:off x="0" y="174625"/>
              <a:ext cx="1226481" cy="434975"/>
            </a:xfrm>
            <a:prstGeom prst="rect">
              <a:avLst/>
            </a:prstGeom>
          </p:spPr>
          <p:txBody>
            <a:bodyPr anchor="ctr" rtlCol="false" tIns="50800" lIns="50800" bIns="50800" rIns="50800"/>
            <a:lstStyle/>
            <a:p>
              <a:pPr algn="ctr">
                <a:lnSpc>
                  <a:spcPts val="2394"/>
                </a:lnSpc>
              </a:pPr>
            </a:p>
          </p:txBody>
        </p:sp>
      </p:grpSp>
      <p:grpSp>
        <p:nvGrpSpPr>
          <p:cNvPr name="Group 19" id="19"/>
          <p:cNvGrpSpPr/>
          <p:nvPr/>
        </p:nvGrpSpPr>
        <p:grpSpPr>
          <a:xfrm rot="0">
            <a:off x="10689278" y="3275488"/>
            <a:ext cx="3814959" cy="2744842"/>
            <a:chOff x="0" y="0"/>
            <a:chExt cx="5086611" cy="3659790"/>
          </a:xfrm>
        </p:grpSpPr>
        <p:grpSp>
          <p:nvGrpSpPr>
            <p:cNvPr name="Group 20" id="20"/>
            <p:cNvGrpSpPr/>
            <p:nvPr/>
          </p:nvGrpSpPr>
          <p:grpSpPr>
            <a:xfrm rot="0">
              <a:off x="1874080" y="0"/>
              <a:ext cx="3212532" cy="3659790"/>
              <a:chOff x="0" y="0"/>
              <a:chExt cx="553377" cy="630420"/>
            </a:xfrm>
          </p:grpSpPr>
          <p:sp>
            <p:nvSpPr>
              <p:cNvPr name="Freeform 21" id="21"/>
              <p:cNvSpPr/>
              <p:nvPr/>
            </p:nvSpPr>
            <p:spPr>
              <a:xfrm flipH="false" flipV="false" rot="0">
                <a:off x="0" y="0"/>
                <a:ext cx="553377" cy="630420"/>
              </a:xfrm>
              <a:custGeom>
                <a:avLst/>
                <a:gdLst/>
                <a:ahLst/>
                <a:cxnLst/>
                <a:rect r="r" b="b" t="t" l="l"/>
                <a:pathLst>
                  <a:path h="630420" w="553377">
                    <a:moveTo>
                      <a:pt x="163874" y="0"/>
                    </a:moveTo>
                    <a:lnTo>
                      <a:pt x="389503" y="0"/>
                    </a:lnTo>
                    <a:cubicBezTo>
                      <a:pt x="432965" y="0"/>
                      <a:pt x="474647" y="17265"/>
                      <a:pt x="505379" y="47998"/>
                    </a:cubicBezTo>
                    <a:cubicBezTo>
                      <a:pt x="536112" y="78730"/>
                      <a:pt x="553377" y="120412"/>
                      <a:pt x="553377" y="163874"/>
                    </a:cubicBezTo>
                    <a:lnTo>
                      <a:pt x="553377" y="466546"/>
                    </a:lnTo>
                    <a:cubicBezTo>
                      <a:pt x="553377" y="510008"/>
                      <a:pt x="536112" y="551690"/>
                      <a:pt x="505379" y="582422"/>
                    </a:cubicBezTo>
                    <a:cubicBezTo>
                      <a:pt x="474647" y="613154"/>
                      <a:pt x="432965" y="630420"/>
                      <a:pt x="389503" y="630420"/>
                    </a:cubicBezTo>
                    <a:lnTo>
                      <a:pt x="163874" y="630420"/>
                    </a:lnTo>
                    <a:cubicBezTo>
                      <a:pt x="120412" y="630420"/>
                      <a:pt x="78730" y="613154"/>
                      <a:pt x="47998" y="582422"/>
                    </a:cubicBezTo>
                    <a:cubicBezTo>
                      <a:pt x="17265" y="551690"/>
                      <a:pt x="0" y="510008"/>
                      <a:pt x="0" y="466546"/>
                    </a:cubicBezTo>
                    <a:lnTo>
                      <a:pt x="0" y="163874"/>
                    </a:lnTo>
                    <a:cubicBezTo>
                      <a:pt x="0" y="120412"/>
                      <a:pt x="17265" y="78730"/>
                      <a:pt x="47998" y="47998"/>
                    </a:cubicBezTo>
                    <a:cubicBezTo>
                      <a:pt x="78730" y="17265"/>
                      <a:pt x="120412" y="0"/>
                      <a:pt x="163874" y="0"/>
                    </a:cubicBezTo>
                    <a:close/>
                  </a:path>
                </a:pathLst>
              </a:custGeom>
              <a:solidFill>
                <a:srgbClr val="A10539"/>
              </a:solidFill>
            </p:spPr>
          </p:sp>
          <p:sp>
            <p:nvSpPr>
              <p:cNvPr name="TextBox 22" id="22"/>
              <p:cNvSpPr txBox="true"/>
              <p:nvPr/>
            </p:nvSpPr>
            <p:spPr>
              <a:xfrm>
                <a:off x="0" y="-28575"/>
                <a:ext cx="553377" cy="658995"/>
              </a:xfrm>
              <a:prstGeom prst="rect">
                <a:avLst/>
              </a:prstGeom>
            </p:spPr>
            <p:txBody>
              <a:bodyPr anchor="ctr" rtlCol="false" tIns="50800" lIns="50800" bIns="50800" rIns="50800"/>
              <a:lstStyle/>
              <a:p>
                <a:pPr algn="ctr">
                  <a:lnSpc>
                    <a:spcPts val="2394"/>
                  </a:lnSpc>
                </a:pPr>
              </a:p>
            </p:txBody>
          </p:sp>
        </p:grpSp>
        <p:grpSp>
          <p:nvGrpSpPr>
            <p:cNvPr name="Group 23" id="23"/>
            <p:cNvGrpSpPr/>
            <p:nvPr/>
          </p:nvGrpSpPr>
          <p:grpSpPr>
            <a:xfrm rot="0">
              <a:off x="2211922" y="278249"/>
              <a:ext cx="2536846" cy="3103291"/>
              <a:chOff x="0" y="0"/>
              <a:chExt cx="501105" cy="612996"/>
            </a:xfrm>
          </p:grpSpPr>
          <p:sp>
            <p:nvSpPr>
              <p:cNvPr name="Freeform 24" id="24"/>
              <p:cNvSpPr/>
              <p:nvPr/>
            </p:nvSpPr>
            <p:spPr>
              <a:xfrm flipH="false" flipV="false" rot="0">
                <a:off x="0" y="0"/>
                <a:ext cx="501105" cy="612996"/>
              </a:xfrm>
              <a:custGeom>
                <a:avLst/>
                <a:gdLst/>
                <a:ahLst/>
                <a:cxnLst/>
                <a:rect r="r" b="b" t="t" l="l"/>
                <a:pathLst>
                  <a:path h="612996" w="501105">
                    <a:moveTo>
                      <a:pt x="207522" y="0"/>
                    </a:moveTo>
                    <a:lnTo>
                      <a:pt x="293584" y="0"/>
                    </a:lnTo>
                    <a:cubicBezTo>
                      <a:pt x="408195" y="0"/>
                      <a:pt x="501105" y="92911"/>
                      <a:pt x="501105" y="207522"/>
                    </a:cubicBezTo>
                    <a:lnTo>
                      <a:pt x="501105" y="405474"/>
                    </a:lnTo>
                    <a:cubicBezTo>
                      <a:pt x="501105" y="460512"/>
                      <a:pt x="479242" y="513296"/>
                      <a:pt x="440324" y="552214"/>
                    </a:cubicBezTo>
                    <a:cubicBezTo>
                      <a:pt x="401406" y="591132"/>
                      <a:pt x="348622" y="612996"/>
                      <a:pt x="293584" y="612996"/>
                    </a:cubicBezTo>
                    <a:lnTo>
                      <a:pt x="207522" y="612996"/>
                    </a:lnTo>
                    <a:cubicBezTo>
                      <a:pt x="92911" y="612996"/>
                      <a:pt x="0" y="520085"/>
                      <a:pt x="0" y="405474"/>
                    </a:cubicBezTo>
                    <a:lnTo>
                      <a:pt x="0" y="207522"/>
                    </a:lnTo>
                    <a:cubicBezTo>
                      <a:pt x="0" y="92911"/>
                      <a:pt x="92911" y="0"/>
                      <a:pt x="207522" y="0"/>
                    </a:cubicBezTo>
                    <a:close/>
                  </a:path>
                </a:pathLst>
              </a:custGeom>
              <a:solidFill>
                <a:srgbClr val="A10539"/>
              </a:solidFill>
            </p:spPr>
          </p:sp>
          <p:sp>
            <p:nvSpPr>
              <p:cNvPr name="TextBox 25" id="25"/>
              <p:cNvSpPr txBox="true"/>
              <p:nvPr/>
            </p:nvSpPr>
            <p:spPr>
              <a:xfrm>
                <a:off x="0" y="-28575"/>
                <a:ext cx="501105" cy="641571"/>
              </a:xfrm>
              <a:prstGeom prst="rect">
                <a:avLst/>
              </a:prstGeom>
            </p:spPr>
            <p:txBody>
              <a:bodyPr anchor="ctr" rtlCol="false" tIns="50800" lIns="50800" bIns="50800" rIns="50800"/>
              <a:lstStyle/>
              <a:p>
                <a:pPr algn="ctr">
                  <a:lnSpc>
                    <a:spcPts val="2394"/>
                  </a:lnSpc>
                </a:pPr>
              </a:p>
            </p:txBody>
          </p:sp>
        </p:grpSp>
        <p:sp>
          <p:nvSpPr>
            <p:cNvPr name="Freeform 26" id="26"/>
            <p:cNvSpPr/>
            <p:nvPr/>
          </p:nvSpPr>
          <p:spPr>
            <a:xfrm flipH="false" flipV="false" rot="0">
              <a:off x="943499" y="387746"/>
              <a:ext cx="3592400" cy="2738207"/>
            </a:xfrm>
            <a:custGeom>
              <a:avLst/>
              <a:gdLst/>
              <a:ahLst/>
              <a:cxnLst/>
              <a:rect r="r" b="b" t="t" l="l"/>
              <a:pathLst>
                <a:path h="2738207" w="3592400">
                  <a:moveTo>
                    <a:pt x="0" y="0"/>
                  </a:moveTo>
                  <a:lnTo>
                    <a:pt x="3592401" y="0"/>
                  </a:lnTo>
                  <a:lnTo>
                    <a:pt x="3592401" y="2738207"/>
                  </a:lnTo>
                  <a:lnTo>
                    <a:pt x="0" y="27382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7" id="27"/>
            <p:cNvGrpSpPr/>
            <p:nvPr/>
          </p:nvGrpSpPr>
          <p:grpSpPr>
            <a:xfrm rot="0">
              <a:off x="1874080" y="278249"/>
              <a:ext cx="622525" cy="2969085"/>
              <a:chOff x="0" y="0"/>
              <a:chExt cx="122968" cy="586486"/>
            </a:xfrm>
          </p:grpSpPr>
          <p:sp>
            <p:nvSpPr>
              <p:cNvPr name="Freeform 28" id="28"/>
              <p:cNvSpPr/>
              <p:nvPr/>
            </p:nvSpPr>
            <p:spPr>
              <a:xfrm flipH="false" flipV="false" rot="0">
                <a:off x="0" y="0"/>
                <a:ext cx="122968" cy="586486"/>
              </a:xfrm>
              <a:custGeom>
                <a:avLst/>
                <a:gdLst/>
                <a:ahLst/>
                <a:cxnLst/>
                <a:rect r="r" b="b" t="t" l="l"/>
                <a:pathLst>
                  <a:path h="586486" w="122968">
                    <a:moveTo>
                      <a:pt x="61484" y="0"/>
                    </a:moveTo>
                    <a:lnTo>
                      <a:pt x="61484" y="0"/>
                    </a:lnTo>
                    <a:cubicBezTo>
                      <a:pt x="95441" y="0"/>
                      <a:pt x="122968" y="27527"/>
                      <a:pt x="122968" y="61484"/>
                    </a:cubicBezTo>
                    <a:lnTo>
                      <a:pt x="122968" y="525002"/>
                    </a:lnTo>
                    <a:cubicBezTo>
                      <a:pt x="122968" y="541308"/>
                      <a:pt x="116490" y="556947"/>
                      <a:pt x="104960" y="568478"/>
                    </a:cubicBezTo>
                    <a:cubicBezTo>
                      <a:pt x="93429" y="580008"/>
                      <a:pt x="77791" y="586486"/>
                      <a:pt x="61484" y="586486"/>
                    </a:cubicBezTo>
                    <a:lnTo>
                      <a:pt x="61484" y="586486"/>
                    </a:lnTo>
                    <a:cubicBezTo>
                      <a:pt x="45177" y="586486"/>
                      <a:pt x="29539" y="580008"/>
                      <a:pt x="18008" y="568478"/>
                    </a:cubicBezTo>
                    <a:cubicBezTo>
                      <a:pt x="6478" y="556947"/>
                      <a:pt x="0" y="541308"/>
                      <a:pt x="0" y="525002"/>
                    </a:cubicBezTo>
                    <a:lnTo>
                      <a:pt x="0" y="61484"/>
                    </a:lnTo>
                    <a:cubicBezTo>
                      <a:pt x="0" y="45177"/>
                      <a:pt x="6478" y="29539"/>
                      <a:pt x="18008" y="18008"/>
                    </a:cubicBezTo>
                    <a:cubicBezTo>
                      <a:pt x="29539" y="6478"/>
                      <a:pt x="45177" y="0"/>
                      <a:pt x="61484" y="0"/>
                    </a:cubicBezTo>
                    <a:close/>
                  </a:path>
                </a:pathLst>
              </a:custGeom>
              <a:solidFill>
                <a:srgbClr val="A10539"/>
              </a:solidFill>
            </p:spPr>
          </p:sp>
          <p:sp>
            <p:nvSpPr>
              <p:cNvPr name="TextBox 29" id="29"/>
              <p:cNvSpPr txBox="true"/>
              <p:nvPr/>
            </p:nvSpPr>
            <p:spPr>
              <a:xfrm>
                <a:off x="0" y="-28575"/>
                <a:ext cx="122968" cy="615061"/>
              </a:xfrm>
              <a:prstGeom prst="rect">
                <a:avLst/>
              </a:prstGeom>
            </p:spPr>
            <p:txBody>
              <a:bodyPr anchor="ctr" rtlCol="false" tIns="50800" lIns="50800" bIns="50800" rIns="50800"/>
              <a:lstStyle/>
              <a:p>
                <a:pPr algn="ctr">
                  <a:lnSpc>
                    <a:spcPts val="2394"/>
                  </a:lnSpc>
                </a:pPr>
              </a:p>
            </p:txBody>
          </p:sp>
        </p:grpSp>
        <p:grpSp>
          <p:nvGrpSpPr>
            <p:cNvPr name="Group 30" id="30"/>
            <p:cNvGrpSpPr/>
            <p:nvPr/>
          </p:nvGrpSpPr>
          <p:grpSpPr>
            <a:xfrm rot="0">
              <a:off x="0" y="278249"/>
              <a:ext cx="1886999" cy="3119418"/>
              <a:chOff x="0" y="0"/>
              <a:chExt cx="372740" cy="616181"/>
            </a:xfrm>
          </p:grpSpPr>
          <p:sp>
            <p:nvSpPr>
              <p:cNvPr name="Freeform 31" id="31"/>
              <p:cNvSpPr/>
              <p:nvPr/>
            </p:nvSpPr>
            <p:spPr>
              <a:xfrm flipH="false" flipV="false" rot="0">
                <a:off x="0" y="0"/>
                <a:ext cx="372740" cy="616181"/>
              </a:xfrm>
              <a:custGeom>
                <a:avLst/>
                <a:gdLst/>
                <a:ahLst/>
                <a:cxnLst/>
                <a:rect r="r" b="b" t="t" l="l"/>
                <a:pathLst>
                  <a:path h="616181" w="372740">
                    <a:moveTo>
                      <a:pt x="0" y="0"/>
                    </a:moveTo>
                    <a:lnTo>
                      <a:pt x="372740" y="0"/>
                    </a:lnTo>
                    <a:lnTo>
                      <a:pt x="372740" y="616181"/>
                    </a:lnTo>
                    <a:lnTo>
                      <a:pt x="0" y="616181"/>
                    </a:lnTo>
                    <a:close/>
                  </a:path>
                </a:pathLst>
              </a:custGeom>
              <a:solidFill>
                <a:srgbClr val="FFFFFF"/>
              </a:solidFill>
            </p:spPr>
          </p:sp>
          <p:sp>
            <p:nvSpPr>
              <p:cNvPr name="TextBox 32" id="32"/>
              <p:cNvSpPr txBox="true"/>
              <p:nvPr/>
            </p:nvSpPr>
            <p:spPr>
              <a:xfrm>
                <a:off x="0" y="-38100"/>
                <a:ext cx="372740" cy="654281"/>
              </a:xfrm>
              <a:prstGeom prst="rect">
                <a:avLst/>
              </a:prstGeom>
            </p:spPr>
            <p:txBody>
              <a:bodyPr anchor="ctr" rtlCol="false" tIns="50800" lIns="50800" bIns="50800" rIns="50800"/>
              <a:lstStyle/>
              <a:p>
                <a:pPr algn="ctr">
                  <a:lnSpc>
                    <a:spcPts val="3482"/>
                  </a:lnSpc>
                </a:pPr>
              </a:p>
            </p:txBody>
          </p:sp>
        </p:grpSp>
      </p:grpSp>
      <p:grpSp>
        <p:nvGrpSpPr>
          <p:cNvPr name="Group 33" id="33"/>
          <p:cNvGrpSpPr/>
          <p:nvPr/>
        </p:nvGrpSpPr>
        <p:grpSpPr>
          <a:xfrm rot="0">
            <a:off x="10461943" y="4198772"/>
            <a:ext cx="1212280" cy="741928"/>
            <a:chOff x="0" y="0"/>
            <a:chExt cx="1328081" cy="812800"/>
          </a:xfrm>
        </p:grpSpPr>
        <p:sp>
          <p:nvSpPr>
            <p:cNvPr name="Freeform 34" id="34"/>
            <p:cNvSpPr/>
            <p:nvPr/>
          </p:nvSpPr>
          <p:spPr>
            <a:xfrm flipH="false" flipV="false" rot="0">
              <a:off x="0" y="0"/>
              <a:ext cx="1328081" cy="812800"/>
            </a:xfrm>
            <a:custGeom>
              <a:avLst/>
              <a:gdLst/>
              <a:ahLst/>
              <a:cxnLst/>
              <a:rect r="r" b="b" t="t" l="l"/>
              <a:pathLst>
                <a:path h="812800" w="1328081">
                  <a:moveTo>
                    <a:pt x="1328081" y="406400"/>
                  </a:moveTo>
                  <a:lnTo>
                    <a:pt x="921681" y="0"/>
                  </a:lnTo>
                  <a:lnTo>
                    <a:pt x="921681" y="203200"/>
                  </a:lnTo>
                  <a:lnTo>
                    <a:pt x="0" y="203200"/>
                  </a:lnTo>
                  <a:lnTo>
                    <a:pt x="0" y="609600"/>
                  </a:lnTo>
                  <a:lnTo>
                    <a:pt x="921681" y="609600"/>
                  </a:lnTo>
                  <a:lnTo>
                    <a:pt x="921681" y="812800"/>
                  </a:lnTo>
                  <a:lnTo>
                    <a:pt x="1328081" y="406400"/>
                  </a:lnTo>
                  <a:close/>
                </a:path>
              </a:pathLst>
            </a:custGeom>
            <a:solidFill>
              <a:srgbClr val="A10539"/>
            </a:solidFill>
          </p:spPr>
        </p:sp>
        <p:sp>
          <p:nvSpPr>
            <p:cNvPr name="TextBox 35" id="35"/>
            <p:cNvSpPr txBox="true"/>
            <p:nvPr/>
          </p:nvSpPr>
          <p:spPr>
            <a:xfrm>
              <a:off x="0" y="174625"/>
              <a:ext cx="1226481" cy="434975"/>
            </a:xfrm>
            <a:prstGeom prst="rect">
              <a:avLst/>
            </a:prstGeom>
          </p:spPr>
          <p:txBody>
            <a:bodyPr anchor="ctr" rtlCol="false" tIns="50800" lIns="50800" bIns="50800" rIns="50800"/>
            <a:lstStyle/>
            <a:p>
              <a:pPr algn="ctr">
                <a:lnSpc>
                  <a:spcPts val="2394"/>
                </a:lnSpc>
              </a:pPr>
            </a:p>
          </p:txBody>
        </p:sp>
      </p:grpSp>
      <p:sp>
        <p:nvSpPr>
          <p:cNvPr name="Freeform 36" id="36"/>
          <p:cNvSpPr/>
          <p:nvPr/>
        </p:nvSpPr>
        <p:spPr>
          <a:xfrm flipH="false" flipV="false" rot="0">
            <a:off x="3941774" y="3528100"/>
            <a:ext cx="1156216" cy="2083272"/>
          </a:xfrm>
          <a:custGeom>
            <a:avLst/>
            <a:gdLst/>
            <a:ahLst/>
            <a:cxnLst/>
            <a:rect r="r" b="b" t="t" l="l"/>
            <a:pathLst>
              <a:path h="2083272" w="1156216">
                <a:moveTo>
                  <a:pt x="0" y="0"/>
                </a:moveTo>
                <a:lnTo>
                  <a:pt x="1156216" y="0"/>
                </a:lnTo>
                <a:lnTo>
                  <a:pt x="1156216" y="2083272"/>
                </a:lnTo>
                <a:lnTo>
                  <a:pt x="0" y="2083272"/>
                </a:lnTo>
                <a:lnTo>
                  <a:pt x="0" y="0"/>
                </a:lnTo>
                <a:close/>
              </a:path>
            </a:pathLst>
          </a:custGeom>
          <a:blipFill>
            <a:blip r:embed="rId6"/>
            <a:stretch>
              <a:fillRect l="0" t="0" r="0" b="0"/>
            </a:stretch>
          </a:blipFill>
        </p:spPr>
      </p:sp>
      <p:sp>
        <p:nvSpPr>
          <p:cNvPr name="TextBox 37" id="37"/>
          <p:cNvSpPr txBox="true"/>
          <p:nvPr/>
        </p:nvSpPr>
        <p:spPr>
          <a:xfrm rot="0">
            <a:off x="4299560" y="430530"/>
            <a:ext cx="9688880" cy="1101090"/>
          </a:xfrm>
          <a:prstGeom prst="rect">
            <a:avLst/>
          </a:prstGeom>
        </p:spPr>
        <p:txBody>
          <a:bodyPr anchor="t" rtlCol="false" tIns="0" lIns="0" bIns="0" rIns="0">
            <a:spAutoFit/>
          </a:bodyPr>
          <a:lstStyle/>
          <a:p>
            <a:pPr algn="l">
              <a:lnSpc>
                <a:spcPts val="8280"/>
              </a:lnSpc>
            </a:pPr>
            <a:r>
              <a:rPr lang="en-US" b="true" sz="6000" spc="588">
                <a:solidFill>
                  <a:srgbClr val="231F20"/>
                </a:solidFill>
                <a:latin typeface="Oswald Bold"/>
                <a:ea typeface="Oswald Bold"/>
                <a:cs typeface="Oswald Bold"/>
                <a:sym typeface="Oswald Bold"/>
              </a:rPr>
              <a:t>PROPUESTA DE SOLUCIÓN</a:t>
            </a:r>
          </a:p>
        </p:txBody>
      </p:sp>
      <p:sp>
        <p:nvSpPr>
          <p:cNvPr name="TextBox 38" id="38"/>
          <p:cNvSpPr txBox="true"/>
          <p:nvPr/>
        </p:nvSpPr>
        <p:spPr>
          <a:xfrm rot="0">
            <a:off x="16154037" y="9426056"/>
            <a:ext cx="1865640" cy="607957"/>
          </a:xfrm>
          <a:prstGeom prst="rect">
            <a:avLst/>
          </a:prstGeom>
        </p:spPr>
        <p:txBody>
          <a:bodyPr anchor="t" rtlCol="false" tIns="0" lIns="0" bIns="0" rIns="0">
            <a:spAutoFit/>
          </a:bodyPr>
          <a:lstStyle/>
          <a:p>
            <a:pPr algn="ctr">
              <a:lnSpc>
                <a:spcPts val="2394"/>
              </a:lnSpc>
            </a:pPr>
            <a:r>
              <a:rPr lang="en-US" b="true" sz="1735" spc="170">
                <a:solidFill>
                  <a:srgbClr val="231F20"/>
                </a:solidFill>
                <a:latin typeface="Montserrat Bold"/>
                <a:ea typeface="Montserrat Bold"/>
                <a:cs typeface="Montserrat Bold"/>
                <a:sym typeface="Montserrat Bold"/>
              </a:rPr>
              <a:t>EXPRESS TASTE</a:t>
            </a:r>
          </a:p>
        </p:txBody>
      </p:sp>
      <p:sp>
        <p:nvSpPr>
          <p:cNvPr name="TextBox 39" id="39"/>
          <p:cNvSpPr txBox="true"/>
          <p:nvPr/>
        </p:nvSpPr>
        <p:spPr>
          <a:xfrm rot="0">
            <a:off x="3471122" y="6100473"/>
            <a:ext cx="2091274" cy="989212"/>
          </a:xfrm>
          <a:prstGeom prst="rect">
            <a:avLst/>
          </a:prstGeom>
        </p:spPr>
        <p:txBody>
          <a:bodyPr anchor="t" rtlCol="false" tIns="0" lIns="0" bIns="0" rIns="0">
            <a:spAutoFit/>
          </a:bodyPr>
          <a:lstStyle/>
          <a:p>
            <a:pPr algn="ctr">
              <a:lnSpc>
                <a:spcPts val="4013"/>
              </a:lnSpc>
            </a:pPr>
            <a:r>
              <a:rPr lang="en-US" sz="2866">
                <a:solidFill>
                  <a:srgbClr val="231F20"/>
                </a:solidFill>
                <a:latin typeface="Open Sans"/>
                <a:ea typeface="Open Sans"/>
                <a:cs typeface="Open Sans"/>
                <a:sym typeface="Open Sans"/>
              </a:rPr>
              <a:t>Cliente pide por la app</a:t>
            </a:r>
          </a:p>
        </p:txBody>
      </p:sp>
      <p:sp>
        <p:nvSpPr>
          <p:cNvPr name="TextBox 40" id="40"/>
          <p:cNvSpPr txBox="true"/>
          <p:nvPr/>
        </p:nvSpPr>
        <p:spPr>
          <a:xfrm rot="0">
            <a:off x="7724146" y="6100473"/>
            <a:ext cx="2323245" cy="869949"/>
          </a:xfrm>
          <a:prstGeom prst="rect">
            <a:avLst/>
          </a:prstGeom>
        </p:spPr>
        <p:txBody>
          <a:bodyPr anchor="t" rtlCol="false" tIns="0" lIns="0" bIns="0" rIns="0">
            <a:spAutoFit/>
          </a:bodyPr>
          <a:lstStyle/>
          <a:p>
            <a:pPr algn="ctr">
              <a:lnSpc>
                <a:spcPts val="3500"/>
              </a:lnSpc>
            </a:pPr>
            <a:r>
              <a:rPr lang="en-US" sz="2500">
                <a:solidFill>
                  <a:srgbClr val="231F20"/>
                </a:solidFill>
                <a:latin typeface="Open Sans"/>
                <a:ea typeface="Open Sans"/>
                <a:cs typeface="Open Sans"/>
                <a:sym typeface="Open Sans"/>
              </a:rPr>
              <a:t>Pago por la app(Transbank)</a:t>
            </a:r>
          </a:p>
        </p:txBody>
      </p:sp>
      <p:sp>
        <p:nvSpPr>
          <p:cNvPr name="TextBox 41" id="41"/>
          <p:cNvSpPr txBox="true"/>
          <p:nvPr/>
        </p:nvSpPr>
        <p:spPr>
          <a:xfrm rot="0">
            <a:off x="12027494" y="6160105"/>
            <a:ext cx="2945323" cy="869949"/>
          </a:xfrm>
          <a:prstGeom prst="rect">
            <a:avLst/>
          </a:prstGeom>
        </p:spPr>
        <p:txBody>
          <a:bodyPr anchor="t" rtlCol="false" tIns="0" lIns="0" bIns="0" rIns="0">
            <a:spAutoFit/>
          </a:bodyPr>
          <a:lstStyle/>
          <a:p>
            <a:pPr algn="ctr">
              <a:lnSpc>
                <a:spcPts val="3500"/>
              </a:lnSpc>
            </a:pPr>
            <a:r>
              <a:rPr lang="en-US" sz="2500">
                <a:solidFill>
                  <a:srgbClr val="231F20"/>
                </a:solidFill>
                <a:latin typeface="Open Sans"/>
                <a:ea typeface="Open Sans"/>
                <a:cs typeface="Open Sans"/>
                <a:sym typeface="Open Sans"/>
              </a:rPr>
              <a:t>Pedido llega en tiempo real(cocina)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1754738" y="2466233"/>
            <a:ext cx="8394386" cy="6143512"/>
            <a:chOff x="0" y="0"/>
            <a:chExt cx="1927975" cy="1411007"/>
          </a:xfrm>
        </p:grpSpPr>
        <p:sp>
          <p:nvSpPr>
            <p:cNvPr name="Freeform 3" id="3"/>
            <p:cNvSpPr/>
            <p:nvPr/>
          </p:nvSpPr>
          <p:spPr>
            <a:xfrm flipH="false" flipV="false" rot="0">
              <a:off x="0" y="0"/>
              <a:ext cx="1927975" cy="1411007"/>
            </a:xfrm>
            <a:custGeom>
              <a:avLst/>
              <a:gdLst/>
              <a:ahLst/>
              <a:cxnLst/>
              <a:rect r="r" b="b" t="t" l="l"/>
              <a:pathLst>
                <a:path h="1411007" w="1927975">
                  <a:moveTo>
                    <a:pt x="47036" y="0"/>
                  </a:moveTo>
                  <a:lnTo>
                    <a:pt x="1880939" y="0"/>
                  </a:lnTo>
                  <a:cubicBezTo>
                    <a:pt x="1906916" y="0"/>
                    <a:pt x="1927975" y="21059"/>
                    <a:pt x="1927975" y="47036"/>
                  </a:cubicBezTo>
                  <a:lnTo>
                    <a:pt x="1927975" y="1363971"/>
                  </a:lnTo>
                  <a:cubicBezTo>
                    <a:pt x="1927975" y="1389948"/>
                    <a:pt x="1906916" y="1411007"/>
                    <a:pt x="1880939" y="1411007"/>
                  </a:cubicBezTo>
                  <a:lnTo>
                    <a:pt x="47036" y="1411007"/>
                  </a:lnTo>
                  <a:cubicBezTo>
                    <a:pt x="21059" y="1411007"/>
                    <a:pt x="0" y="1389948"/>
                    <a:pt x="0" y="1363971"/>
                  </a:cubicBezTo>
                  <a:lnTo>
                    <a:pt x="0" y="47036"/>
                  </a:lnTo>
                  <a:cubicBezTo>
                    <a:pt x="0" y="21059"/>
                    <a:pt x="21059" y="0"/>
                    <a:pt x="47036" y="0"/>
                  </a:cubicBezTo>
                  <a:close/>
                </a:path>
              </a:pathLst>
            </a:custGeom>
            <a:solidFill>
              <a:srgbClr val="A10539"/>
            </a:solidFill>
          </p:spPr>
        </p:sp>
        <p:sp>
          <p:nvSpPr>
            <p:cNvPr name="TextBox 4" id="4"/>
            <p:cNvSpPr txBox="true"/>
            <p:nvPr/>
          </p:nvSpPr>
          <p:spPr>
            <a:xfrm>
              <a:off x="0" y="-28575"/>
              <a:ext cx="1927975" cy="1439582"/>
            </a:xfrm>
            <a:prstGeom prst="rect">
              <a:avLst/>
            </a:prstGeom>
          </p:spPr>
          <p:txBody>
            <a:bodyPr anchor="ctr" rtlCol="false" tIns="50800" lIns="50800" bIns="50800" rIns="50800"/>
            <a:lstStyle/>
            <a:p>
              <a:pPr algn="ctr">
                <a:lnSpc>
                  <a:spcPts val="2394"/>
                </a:lnSpc>
              </a:pPr>
            </a:p>
          </p:txBody>
        </p:sp>
      </p:grpSp>
      <p:sp>
        <p:nvSpPr>
          <p:cNvPr name="Freeform 5" id="5"/>
          <p:cNvSpPr/>
          <p:nvPr/>
        </p:nvSpPr>
        <p:spPr>
          <a:xfrm flipH="false" flipV="false" rot="0">
            <a:off x="11548981" y="309521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5555302" y="430530"/>
            <a:ext cx="7177396" cy="1101090"/>
          </a:xfrm>
          <a:prstGeom prst="rect">
            <a:avLst/>
          </a:prstGeom>
        </p:spPr>
        <p:txBody>
          <a:bodyPr anchor="t" rtlCol="false" tIns="0" lIns="0" bIns="0" rIns="0">
            <a:spAutoFit/>
          </a:bodyPr>
          <a:lstStyle/>
          <a:p>
            <a:pPr algn="l">
              <a:lnSpc>
                <a:spcPts val="8280"/>
              </a:lnSpc>
            </a:pPr>
            <a:r>
              <a:rPr lang="en-US" b="true" sz="6000" spc="588">
                <a:solidFill>
                  <a:srgbClr val="231F20"/>
                </a:solidFill>
                <a:latin typeface="Oswald Bold"/>
                <a:ea typeface="Oswald Bold"/>
                <a:cs typeface="Oswald Bold"/>
                <a:sym typeface="Oswald Bold"/>
              </a:rPr>
              <a:t>OBJETIVO GENERAL</a:t>
            </a:r>
          </a:p>
        </p:txBody>
      </p:sp>
      <p:sp>
        <p:nvSpPr>
          <p:cNvPr name="TextBox 7" id="7"/>
          <p:cNvSpPr txBox="true"/>
          <p:nvPr/>
        </p:nvSpPr>
        <p:spPr>
          <a:xfrm rot="0">
            <a:off x="2039156" y="2993945"/>
            <a:ext cx="7764860" cy="3754437"/>
          </a:xfrm>
          <a:prstGeom prst="rect">
            <a:avLst/>
          </a:prstGeom>
        </p:spPr>
        <p:txBody>
          <a:bodyPr anchor="t" rtlCol="false" tIns="0" lIns="0" bIns="0" rIns="0">
            <a:spAutoFit/>
          </a:bodyPr>
          <a:lstStyle/>
          <a:p>
            <a:pPr algn="just">
              <a:lnSpc>
                <a:spcPts val="3353"/>
              </a:lnSpc>
            </a:pPr>
            <a:r>
              <a:rPr lang="en-US" sz="2430" spc="237">
                <a:solidFill>
                  <a:srgbClr val="FFFFFF"/>
                </a:solidFill>
                <a:latin typeface="DM Sans"/>
                <a:ea typeface="DM Sans"/>
                <a:cs typeface="DM Sans"/>
                <a:sym typeface="DM Sans"/>
              </a:rPr>
              <a:t>Desarrollar e implementar el sistema Express Taste que permita optimizar la gestión de pedidos en restaurantes mediante dispositivos en las mesas, con el fin de mejorar la experiencia del cliente, reducir tiempos de espera, minimizar errores en la atención y asegurar el pago anticipado para disminuir la fuga de ventas.</a:t>
            </a:r>
          </a:p>
          <a:p>
            <a:pPr algn="just">
              <a:lnSpc>
                <a:spcPts val="3353"/>
              </a:lnSpc>
            </a:pPr>
          </a:p>
        </p:txBody>
      </p:sp>
      <p:sp>
        <p:nvSpPr>
          <p:cNvPr name="Freeform 8" id="8"/>
          <p:cNvSpPr/>
          <p:nvPr/>
        </p:nvSpPr>
        <p:spPr>
          <a:xfrm flipH="false" flipV="false" rot="0">
            <a:off x="16614879" y="8482587"/>
            <a:ext cx="963005" cy="924991"/>
          </a:xfrm>
          <a:custGeom>
            <a:avLst/>
            <a:gdLst/>
            <a:ahLst/>
            <a:cxnLst/>
            <a:rect r="r" b="b" t="t" l="l"/>
            <a:pathLst>
              <a:path h="924991" w="963005">
                <a:moveTo>
                  <a:pt x="0" y="0"/>
                </a:moveTo>
                <a:lnTo>
                  <a:pt x="963005" y="0"/>
                </a:lnTo>
                <a:lnTo>
                  <a:pt x="963005" y="924991"/>
                </a:lnTo>
                <a:lnTo>
                  <a:pt x="0" y="924991"/>
                </a:lnTo>
                <a:lnTo>
                  <a:pt x="0" y="0"/>
                </a:lnTo>
                <a:close/>
              </a:path>
            </a:pathLst>
          </a:custGeom>
          <a:blipFill>
            <a:blip r:embed="rId4"/>
            <a:stretch>
              <a:fillRect l="0" t="0" r="0" b="0"/>
            </a:stretch>
          </a:blipFill>
        </p:spPr>
      </p:sp>
      <p:sp>
        <p:nvSpPr>
          <p:cNvPr name="TextBox 9" id="9"/>
          <p:cNvSpPr txBox="true"/>
          <p:nvPr/>
        </p:nvSpPr>
        <p:spPr>
          <a:xfrm rot="0">
            <a:off x="16154037" y="9426056"/>
            <a:ext cx="1865640" cy="607957"/>
          </a:xfrm>
          <a:prstGeom prst="rect">
            <a:avLst/>
          </a:prstGeom>
        </p:spPr>
        <p:txBody>
          <a:bodyPr anchor="t" rtlCol="false" tIns="0" lIns="0" bIns="0" rIns="0">
            <a:spAutoFit/>
          </a:bodyPr>
          <a:lstStyle/>
          <a:p>
            <a:pPr algn="ctr">
              <a:lnSpc>
                <a:spcPts val="2394"/>
              </a:lnSpc>
            </a:pPr>
            <a:r>
              <a:rPr lang="en-US" b="true" sz="1735" spc="170">
                <a:solidFill>
                  <a:srgbClr val="231F20"/>
                </a:solidFill>
                <a:latin typeface="Montserrat Bold"/>
                <a:ea typeface="Montserrat Bold"/>
                <a:cs typeface="Montserrat Bold"/>
                <a:sym typeface="Montserrat Bold"/>
              </a:rPr>
              <a:t>EXPRESS TASTE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993242" y="2371685"/>
            <a:ext cx="11398568" cy="4960046"/>
            <a:chOff x="0" y="0"/>
            <a:chExt cx="2617958" cy="1139195"/>
          </a:xfrm>
        </p:grpSpPr>
        <p:sp>
          <p:nvSpPr>
            <p:cNvPr name="Freeform 3" id="3"/>
            <p:cNvSpPr/>
            <p:nvPr/>
          </p:nvSpPr>
          <p:spPr>
            <a:xfrm flipH="false" flipV="false" rot="0">
              <a:off x="0" y="0"/>
              <a:ext cx="2617958" cy="1139195"/>
            </a:xfrm>
            <a:custGeom>
              <a:avLst/>
              <a:gdLst/>
              <a:ahLst/>
              <a:cxnLst/>
              <a:rect r="r" b="b" t="t" l="l"/>
              <a:pathLst>
                <a:path h="1139195" w="2617958">
                  <a:moveTo>
                    <a:pt x="34639" y="0"/>
                  </a:moveTo>
                  <a:lnTo>
                    <a:pt x="2583318" y="0"/>
                  </a:lnTo>
                  <a:cubicBezTo>
                    <a:pt x="2592505" y="0"/>
                    <a:pt x="2601316" y="3649"/>
                    <a:pt x="2607812" y="10146"/>
                  </a:cubicBezTo>
                  <a:cubicBezTo>
                    <a:pt x="2614308" y="16642"/>
                    <a:pt x="2617958" y="25452"/>
                    <a:pt x="2617958" y="34639"/>
                  </a:cubicBezTo>
                  <a:lnTo>
                    <a:pt x="2617958" y="1104556"/>
                  </a:lnTo>
                  <a:cubicBezTo>
                    <a:pt x="2617958" y="1113743"/>
                    <a:pt x="2614308" y="1122553"/>
                    <a:pt x="2607812" y="1129049"/>
                  </a:cubicBezTo>
                  <a:cubicBezTo>
                    <a:pt x="2601316" y="1135546"/>
                    <a:pt x="2592505" y="1139195"/>
                    <a:pt x="2583318" y="1139195"/>
                  </a:cubicBezTo>
                  <a:lnTo>
                    <a:pt x="34639" y="1139195"/>
                  </a:lnTo>
                  <a:cubicBezTo>
                    <a:pt x="15509" y="1139195"/>
                    <a:pt x="0" y="1123686"/>
                    <a:pt x="0" y="1104556"/>
                  </a:cubicBezTo>
                  <a:lnTo>
                    <a:pt x="0" y="34639"/>
                  </a:lnTo>
                  <a:cubicBezTo>
                    <a:pt x="0" y="25452"/>
                    <a:pt x="3649" y="16642"/>
                    <a:pt x="10146" y="10146"/>
                  </a:cubicBezTo>
                  <a:cubicBezTo>
                    <a:pt x="16642" y="3649"/>
                    <a:pt x="25452" y="0"/>
                    <a:pt x="34639" y="0"/>
                  </a:cubicBezTo>
                  <a:close/>
                </a:path>
              </a:pathLst>
            </a:custGeom>
            <a:solidFill>
              <a:srgbClr val="A10539"/>
            </a:solidFill>
          </p:spPr>
        </p:sp>
        <p:sp>
          <p:nvSpPr>
            <p:cNvPr name="TextBox 4" id="4"/>
            <p:cNvSpPr txBox="true"/>
            <p:nvPr/>
          </p:nvSpPr>
          <p:spPr>
            <a:xfrm>
              <a:off x="0" y="-28575"/>
              <a:ext cx="2617958" cy="1167770"/>
            </a:xfrm>
            <a:prstGeom prst="rect">
              <a:avLst/>
            </a:prstGeom>
          </p:spPr>
          <p:txBody>
            <a:bodyPr anchor="ctr" rtlCol="false" tIns="50800" lIns="50800" bIns="50800" rIns="50800"/>
            <a:lstStyle/>
            <a:p>
              <a:pPr algn="ctr">
                <a:lnSpc>
                  <a:spcPts val="2394"/>
                </a:lnSpc>
              </a:pPr>
            </a:p>
          </p:txBody>
        </p:sp>
      </p:grpSp>
      <p:sp>
        <p:nvSpPr>
          <p:cNvPr name="Freeform 5" id="5"/>
          <p:cNvSpPr/>
          <p:nvPr/>
        </p:nvSpPr>
        <p:spPr>
          <a:xfrm flipH="false" flipV="false" rot="0">
            <a:off x="13350153" y="2726886"/>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4610984" y="430530"/>
            <a:ext cx="9066032" cy="1101090"/>
          </a:xfrm>
          <a:prstGeom prst="rect">
            <a:avLst/>
          </a:prstGeom>
        </p:spPr>
        <p:txBody>
          <a:bodyPr anchor="t" rtlCol="false" tIns="0" lIns="0" bIns="0" rIns="0">
            <a:spAutoFit/>
          </a:bodyPr>
          <a:lstStyle/>
          <a:p>
            <a:pPr algn="l">
              <a:lnSpc>
                <a:spcPts val="8280"/>
              </a:lnSpc>
            </a:pPr>
            <a:r>
              <a:rPr lang="en-US" b="true" sz="6000" spc="588">
                <a:solidFill>
                  <a:srgbClr val="231F20"/>
                </a:solidFill>
                <a:latin typeface="Oswald Bold"/>
                <a:ea typeface="Oswald Bold"/>
                <a:cs typeface="Oswald Bold"/>
                <a:sym typeface="Oswald Bold"/>
              </a:rPr>
              <a:t>OBJETIVOS ESPECÍFICOS</a:t>
            </a:r>
          </a:p>
        </p:txBody>
      </p:sp>
      <p:sp>
        <p:nvSpPr>
          <p:cNvPr name="TextBox 7" id="7"/>
          <p:cNvSpPr txBox="true"/>
          <p:nvPr/>
        </p:nvSpPr>
        <p:spPr>
          <a:xfrm rot="0">
            <a:off x="767244" y="2977066"/>
            <a:ext cx="11061585" cy="3047302"/>
          </a:xfrm>
          <a:prstGeom prst="rect">
            <a:avLst/>
          </a:prstGeom>
        </p:spPr>
        <p:txBody>
          <a:bodyPr anchor="t" rtlCol="false" tIns="0" lIns="0" bIns="0" rIns="0">
            <a:spAutoFit/>
          </a:bodyPr>
          <a:lstStyle/>
          <a:p>
            <a:pPr algn="just" marL="1092456" indent="-364152" lvl="2">
              <a:lnSpc>
                <a:spcPts val="3491"/>
              </a:lnSpc>
              <a:buFont typeface="Arial"/>
              <a:buChar char="⚬"/>
            </a:pPr>
            <a:r>
              <a:rPr lang="en-US" sz="2530" spc="246">
                <a:solidFill>
                  <a:srgbClr val="FFFFFF"/>
                </a:solidFill>
                <a:latin typeface="DM Sans"/>
                <a:ea typeface="DM Sans"/>
                <a:cs typeface="DM Sans"/>
                <a:sym typeface="DM Sans"/>
              </a:rPr>
              <a:t>U</a:t>
            </a:r>
            <a:r>
              <a:rPr lang="en-US" sz="2530" spc="246">
                <a:solidFill>
                  <a:srgbClr val="FFFFFF"/>
                </a:solidFill>
                <a:latin typeface="DM Sans"/>
                <a:ea typeface="DM Sans"/>
                <a:cs typeface="DM Sans"/>
                <a:sym typeface="DM Sans"/>
              </a:rPr>
              <a:t>na carta digital interactiva disponible en cada mesa.</a:t>
            </a:r>
          </a:p>
          <a:p>
            <a:pPr algn="just" marL="1092456" indent="-364152" lvl="2">
              <a:lnSpc>
                <a:spcPts val="3491"/>
              </a:lnSpc>
              <a:buFont typeface="Arial"/>
              <a:buChar char="⚬"/>
            </a:pPr>
            <a:r>
              <a:rPr lang="en-US" sz="2530" spc="246">
                <a:solidFill>
                  <a:srgbClr val="FFFFFF"/>
                </a:solidFill>
                <a:latin typeface="DM Sans"/>
                <a:ea typeface="DM Sans"/>
                <a:cs typeface="DM Sans"/>
                <a:sym typeface="DM Sans"/>
              </a:rPr>
              <a:t>Pagos en línea inmediatos para evitar fugas de clientes.</a:t>
            </a:r>
          </a:p>
          <a:p>
            <a:pPr algn="just" marL="1092456" indent="-364152" lvl="2">
              <a:lnSpc>
                <a:spcPts val="3491"/>
              </a:lnSpc>
              <a:buFont typeface="Arial"/>
              <a:buChar char="⚬"/>
            </a:pPr>
            <a:r>
              <a:rPr lang="en-US" sz="2530" spc="246">
                <a:solidFill>
                  <a:srgbClr val="FFFFFF"/>
                </a:solidFill>
                <a:latin typeface="DM Sans"/>
                <a:ea typeface="DM Sans"/>
                <a:cs typeface="DM Sans"/>
                <a:sym typeface="DM Sans"/>
              </a:rPr>
              <a:t>Una app móvil para que gestione pedidos en tiempo real.</a:t>
            </a:r>
          </a:p>
          <a:p>
            <a:pPr algn="just" marL="1092456" indent="-364152" lvl="2">
              <a:lnSpc>
                <a:spcPts val="3491"/>
              </a:lnSpc>
              <a:buFont typeface="Arial"/>
              <a:buChar char="⚬"/>
            </a:pPr>
            <a:r>
              <a:rPr lang="en-US" sz="2530" spc="246">
                <a:solidFill>
                  <a:srgbClr val="FFFFFF"/>
                </a:solidFill>
                <a:latin typeface="DM Sans"/>
                <a:ea typeface="DM Sans"/>
                <a:cs typeface="DM Sans"/>
                <a:sym typeface="DM Sans"/>
              </a:rPr>
              <a:t>Comunicación sincronizada entre pedidos, cocina.</a:t>
            </a:r>
          </a:p>
          <a:p>
            <a:pPr algn="just" marL="1092456" indent="-364152" lvl="2">
              <a:lnSpc>
                <a:spcPts val="3491"/>
              </a:lnSpc>
              <a:buFont typeface="Arial"/>
              <a:buChar char="⚬"/>
            </a:pPr>
            <a:r>
              <a:rPr lang="en-US" sz="2530" spc="245">
                <a:solidFill>
                  <a:srgbClr val="FFFFFF"/>
                </a:solidFill>
                <a:latin typeface="DM Sans"/>
                <a:ea typeface="DM Sans"/>
                <a:cs typeface="DM Sans"/>
                <a:sym typeface="DM Sans"/>
              </a:rPr>
              <a:t>Evaluaciones de usabilidad para asegurar una experiencia eficiente.</a:t>
            </a:r>
          </a:p>
        </p:txBody>
      </p:sp>
      <p:sp>
        <p:nvSpPr>
          <p:cNvPr name="Freeform 8" id="8"/>
          <p:cNvSpPr/>
          <p:nvPr/>
        </p:nvSpPr>
        <p:spPr>
          <a:xfrm flipH="false" flipV="false" rot="0">
            <a:off x="16614879" y="8482587"/>
            <a:ext cx="963005" cy="924991"/>
          </a:xfrm>
          <a:custGeom>
            <a:avLst/>
            <a:gdLst/>
            <a:ahLst/>
            <a:cxnLst/>
            <a:rect r="r" b="b" t="t" l="l"/>
            <a:pathLst>
              <a:path h="924991" w="963005">
                <a:moveTo>
                  <a:pt x="0" y="0"/>
                </a:moveTo>
                <a:lnTo>
                  <a:pt x="963005" y="0"/>
                </a:lnTo>
                <a:lnTo>
                  <a:pt x="963005" y="924991"/>
                </a:lnTo>
                <a:lnTo>
                  <a:pt x="0" y="924991"/>
                </a:lnTo>
                <a:lnTo>
                  <a:pt x="0" y="0"/>
                </a:lnTo>
                <a:close/>
              </a:path>
            </a:pathLst>
          </a:custGeom>
          <a:blipFill>
            <a:blip r:embed="rId4"/>
            <a:stretch>
              <a:fillRect l="0" t="0" r="0" b="0"/>
            </a:stretch>
          </a:blipFill>
        </p:spPr>
      </p:sp>
      <p:sp>
        <p:nvSpPr>
          <p:cNvPr name="TextBox 9" id="9"/>
          <p:cNvSpPr txBox="true"/>
          <p:nvPr/>
        </p:nvSpPr>
        <p:spPr>
          <a:xfrm rot="0">
            <a:off x="16154037" y="9426056"/>
            <a:ext cx="1865640" cy="607957"/>
          </a:xfrm>
          <a:prstGeom prst="rect">
            <a:avLst/>
          </a:prstGeom>
        </p:spPr>
        <p:txBody>
          <a:bodyPr anchor="t" rtlCol="false" tIns="0" lIns="0" bIns="0" rIns="0">
            <a:spAutoFit/>
          </a:bodyPr>
          <a:lstStyle/>
          <a:p>
            <a:pPr algn="ctr">
              <a:lnSpc>
                <a:spcPts val="2394"/>
              </a:lnSpc>
            </a:pPr>
            <a:r>
              <a:rPr lang="en-US" b="true" sz="1735" spc="170">
                <a:solidFill>
                  <a:srgbClr val="231F20"/>
                </a:solidFill>
                <a:latin typeface="Montserrat Bold"/>
                <a:ea typeface="Montserrat Bold"/>
                <a:cs typeface="Montserrat Bold"/>
                <a:sym typeface="Montserrat Bold"/>
              </a:rPr>
              <a:t>EXPRESS TASTE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093729" y="988195"/>
            <a:ext cx="14100543" cy="1005840"/>
          </a:xfrm>
          <a:prstGeom prst="rect">
            <a:avLst/>
          </a:prstGeom>
        </p:spPr>
        <p:txBody>
          <a:bodyPr anchor="t" rtlCol="false" tIns="0" lIns="0" bIns="0" rIns="0">
            <a:spAutoFit/>
          </a:bodyPr>
          <a:lstStyle/>
          <a:p>
            <a:pPr algn="l">
              <a:lnSpc>
                <a:spcPts val="8280"/>
              </a:lnSpc>
            </a:pPr>
            <a:r>
              <a:rPr lang="en-US" b="true" sz="6000" spc="588">
                <a:solidFill>
                  <a:srgbClr val="231F20"/>
                </a:solidFill>
                <a:latin typeface="Oswald Bold"/>
                <a:ea typeface="Oswald Bold"/>
                <a:cs typeface="Oswald Bold"/>
                <a:sym typeface="Oswald Bold"/>
              </a:rPr>
              <a:t>Alcances y</a:t>
            </a:r>
            <a:r>
              <a:rPr lang="en-US" b="true" sz="6000" spc="588">
                <a:solidFill>
                  <a:srgbClr val="231F20"/>
                </a:solidFill>
                <a:latin typeface="Oswald Bold"/>
                <a:ea typeface="Oswald Bold"/>
                <a:cs typeface="Oswald Bold"/>
                <a:sym typeface="Oswald Bold"/>
              </a:rPr>
              <a:t> limitaciones del proyecto</a:t>
            </a:r>
          </a:p>
        </p:txBody>
      </p:sp>
      <p:sp>
        <p:nvSpPr>
          <p:cNvPr name="TextBox 3" id="3"/>
          <p:cNvSpPr txBox="true"/>
          <p:nvPr/>
        </p:nvSpPr>
        <p:spPr>
          <a:xfrm rot="0">
            <a:off x="2854422" y="3721765"/>
            <a:ext cx="12579156" cy="4261942"/>
          </a:xfrm>
          <a:prstGeom prst="rect">
            <a:avLst/>
          </a:prstGeom>
        </p:spPr>
        <p:txBody>
          <a:bodyPr anchor="t" rtlCol="false" tIns="0" lIns="0" bIns="0" rIns="0">
            <a:spAutoFit/>
          </a:bodyPr>
          <a:lstStyle/>
          <a:p>
            <a:pPr algn="l" marL="589407" indent="-294704" lvl="1">
              <a:lnSpc>
                <a:spcPts val="3767"/>
              </a:lnSpc>
              <a:buFont typeface="Arial"/>
              <a:buChar char="•"/>
            </a:pPr>
            <a:r>
              <a:rPr lang="en-US" sz="2729" spc="264">
                <a:solidFill>
                  <a:srgbClr val="231F20"/>
                </a:solidFill>
                <a:latin typeface="DM Sans"/>
                <a:ea typeface="DM Sans"/>
                <a:cs typeface="DM Sans"/>
                <a:sym typeface="DM Sans"/>
              </a:rPr>
              <a:t>No</a:t>
            </a:r>
            <a:r>
              <a:rPr lang="en-US" sz="2729" spc="264">
                <a:solidFill>
                  <a:srgbClr val="231F20"/>
                </a:solidFill>
                <a:latin typeface="DM Sans"/>
                <a:ea typeface="DM Sans"/>
                <a:cs typeface="DM Sans"/>
                <a:sym typeface="DM Sans"/>
              </a:rPr>
              <a:t> gestiona la logística física de los pedidos (entregas o inventario externo).</a:t>
            </a:r>
          </a:p>
          <a:p>
            <a:pPr algn="l" marL="589407" indent="-294704" lvl="1">
              <a:lnSpc>
                <a:spcPts val="3767"/>
              </a:lnSpc>
              <a:buFont typeface="Arial"/>
              <a:buChar char="•"/>
            </a:pPr>
            <a:r>
              <a:rPr lang="en-US" sz="2729" spc="264">
                <a:solidFill>
                  <a:srgbClr val="231F20"/>
                </a:solidFill>
                <a:latin typeface="DM Sans"/>
                <a:ea typeface="DM Sans"/>
                <a:cs typeface="DM Sans"/>
                <a:sym typeface="DM Sans"/>
              </a:rPr>
              <a:t>No administra aspectos financieros internos del negocio (solo ventas y pagos).</a:t>
            </a:r>
          </a:p>
          <a:p>
            <a:pPr algn="l" marL="589407" indent="-294704" lvl="1">
              <a:lnSpc>
                <a:spcPts val="3767"/>
              </a:lnSpc>
              <a:buFont typeface="Arial"/>
              <a:buChar char="•"/>
            </a:pPr>
            <a:r>
              <a:rPr lang="en-US" sz="2729" spc="264">
                <a:solidFill>
                  <a:srgbClr val="231F20"/>
                </a:solidFill>
                <a:latin typeface="DM Sans"/>
                <a:ea typeface="DM Sans"/>
                <a:cs typeface="DM Sans"/>
                <a:sym typeface="DM Sans"/>
              </a:rPr>
              <a:t>Requiere conexión estable a Internet para su funcionamiento.</a:t>
            </a:r>
          </a:p>
          <a:p>
            <a:pPr algn="l" marL="589407" indent="-294704" lvl="1">
              <a:lnSpc>
                <a:spcPts val="3767"/>
              </a:lnSpc>
              <a:buFont typeface="Arial"/>
              <a:buChar char="•"/>
            </a:pPr>
            <a:r>
              <a:rPr lang="en-US" sz="2729" spc="264">
                <a:solidFill>
                  <a:srgbClr val="231F20"/>
                </a:solidFill>
                <a:latin typeface="DM Sans"/>
                <a:ea typeface="DM Sans"/>
                <a:cs typeface="DM Sans"/>
                <a:sym typeface="DM Sans"/>
              </a:rPr>
              <a:t>Compatible principalmente con Windows 10/11 y navegadores actualizados.</a:t>
            </a:r>
          </a:p>
          <a:p>
            <a:pPr algn="l" marL="589407" indent="-294704" lvl="1">
              <a:lnSpc>
                <a:spcPts val="3767"/>
              </a:lnSpc>
              <a:buFont typeface="Arial"/>
              <a:buChar char="•"/>
            </a:pPr>
            <a:r>
              <a:rPr lang="en-US" sz="2729" spc="266">
                <a:solidFill>
                  <a:srgbClr val="231F20"/>
                </a:solidFill>
                <a:latin typeface="DM Sans"/>
                <a:ea typeface="DM Sans"/>
                <a:cs typeface="DM Sans"/>
                <a:sym typeface="DM Sans"/>
              </a:rPr>
              <a:t>Soporta entre 50 y 120 usuarios activos simultáneamente.</a:t>
            </a:r>
          </a:p>
          <a:p>
            <a:pPr algn="l">
              <a:lnSpc>
                <a:spcPts val="3767"/>
              </a:lnSpc>
            </a:pPr>
          </a:p>
        </p:txBody>
      </p:sp>
      <p:sp>
        <p:nvSpPr>
          <p:cNvPr name="Freeform 4" id="4"/>
          <p:cNvSpPr/>
          <p:nvPr/>
        </p:nvSpPr>
        <p:spPr>
          <a:xfrm flipH="false" flipV="false" rot="0">
            <a:off x="16614879" y="8482587"/>
            <a:ext cx="963005" cy="924991"/>
          </a:xfrm>
          <a:custGeom>
            <a:avLst/>
            <a:gdLst/>
            <a:ahLst/>
            <a:cxnLst/>
            <a:rect r="r" b="b" t="t" l="l"/>
            <a:pathLst>
              <a:path h="924991" w="963005">
                <a:moveTo>
                  <a:pt x="0" y="0"/>
                </a:moveTo>
                <a:lnTo>
                  <a:pt x="963005" y="0"/>
                </a:lnTo>
                <a:lnTo>
                  <a:pt x="963005" y="924991"/>
                </a:lnTo>
                <a:lnTo>
                  <a:pt x="0" y="924991"/>
                </a:lnTo>
                <a:lnTo>
                  <a:pt x="0" y="0"/>
                </a:lnTo>
                <a:close/>
              </a:path>
            </a:pathLst>
          </a:custGeom>
          <a:blipFill>
            <a:blip r:embed="rId2"/>
            <a:stretch>
              <a:fillRect l="0" t="0" r="0" b="0"/>
            </a:stretch>
          </a:blipFill>
        </p:spPr>
      </p:sp>
      <p:sp>
        <p:nvSpPr>
          <p:cNvPr name="TextBox 5" id="5"/>
          <p:cNvSpPr txBox="true"/>
          <p:nvPr/>
        </p:nvSpPr>
        <p:spPr>
          <a:xfrm rot="0">
            <a:off x="16154037" y="9426056"/>
            <a:ext cx="1865640" cy="607957"/>
          </a:xfrm>
          <a:prstGeom prst="rect">
            <a:avLst/>
          </a:prstGeom>
        </p:spPr>
        <p:txBody>
          <a:bodyPr anchor="t" rtlCol="false" tIns="0" lIns="0" bIns="0" rIns="0">
            <a:spAutoFit/>
          </a:bodyPr>
          <a:lstStyle/>
          <a:p>
            <a:pPr algn="ctr">
              <a:lnSpc>
                <a:spcPts val="2394"/>
              </a:lnSpc>
            </a:pPr>
            <a:r>
              <a:rPr lang="en-US" b="true" sz="1735" spc="170">
                <a:solidFill>
                  <a:srgbClr val="231F20"/>
                </a:solidFill>
                <a:latin typeface="Montserrat Bold"/>
                <a:ea typeface="Montserrat Bold"/>
                <a:cs typeface="Montserrat Bold"/>
                <a:sym typeface="Montserrat Bold"/>
              </a:rPr>
              <a:t>EXPRESS TASTE</a:t>
            </a:r>
          </a:p>
        </p:txBody>
      </p:sp>
      <p:grpSp>
        <p:nvGrpSpPr>
          <p:cNvPr name="Group 6" id="6"/>
          <p:cNvGrpSpPr/>
          <p:nvPr/>
        </p:nvGrpSpPr>
        <p:grpSpPr>
          <a:xfrm rot="0">
            <a:off x="3429000" y="2706364"/>
            <a:ext cx="11430000" cy="47625"/>
            <a:chOff x="0" y="0"/>
            <a:chExt cx="15240000" cy="63500"/>
          </a:xfrm>
        </p:grpSpPr>
        <p:sp>
          <p:nvSpPr>
            <p:cNvPr name="Freeform 7" id="7"/>
            <p:cNvSpPr/>
            <p:nvPr/>
          </p:nvSpPr>
          <p:spPr>
            <a:xfrm flipH="false" flipV="false" rot="0">
              <a:off x="19167" y="0"/>
              <a:ext cx="15201684" cy="63500"/>
            </a:xfrm>
            <a:custGeom>
              <a:avLst/>
              <a:gdLst/>
              <a:ahLst/>
              <a:cxnLst/>
              <a:rect r="r" b="b" t="t" l="l"/>
              <a:pathLst>
                <a:path h="63500" w="15201684">
                  <a:moveTo>
                    <a:pt x="0" y="0"/>
                  </a:moveTo>
                  <a:lnTo>
                    <a:pt x="15201684" y="0"/>
                  </a:lnTo>
                  <a:lnTo>
                    <a:pt x="15201684" y="63500"/>
                  </a:lnTo>
                  <a:lnTo>
                    <a:pt x="0" y="63500"/>
                  </a:lnTo>
                  <a:close/>
                </a:path>
              </a:pathLst>
            </a:custGeom>
            <a:solidFill>
              <a:srgbClr val="A10539"/>
            </a:solid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29000" y="3055335"/>
            <a:ext cx="11430000" cy="38100"/>
            <a:chOff x="0" y="0"/>
            <a:chExt cx="15240000" cy="50800"/>
          </a:xfrm>
        </p:grpSpPr>
        <p:sp>
          <p:nvSpPr>
            <p:cNvPr name="Freeform 3" id="3"/>
            <p:cNvSpPr/>
            <p:nvPr/>
          </p:nvSpPr>
          <p:spPr>
            <a:xfrm flipH="false" flipV="false" rot="0">
              <a:off x="19167" y="0"/>
              <a:ext cx="15201684" cy="50800"/>
            </a:xfrm>
            <a:custGeom>
              <a:avLst/>
              <a:gdLst/>
              <a:ahLst/>
              <a:cxnLst/>
              <a:rect r="r" b="b" t="t" l="l"/>
              <a:pathLst>
                <a:path h="50800" w="15201684">
                  <a:moveTo>
                    <a:pt x="0" y="0"/>
                  </a:moveTo>
                  <a:lnTo>
                    <a:pt x="15201684" y="0"/>
                  </a:lnTo>
                  <a:lnTo>
                    <a:pt x="15201684" y="50800"/>
                  </a:lnTo>
                  <a:lnTo>
                    <a:pt x="0" y="50800"/>
                  </a:lnTo>
                  <a:close/>
                </a:path>
              </a:pathLst>
            </a:custGeom>
            <a:solidFill>
              <a:srgbClr val="A10539"/>
            </a:solidFill>
          </p:spPr>
        </p:sp>
      </p:grpSp>
      <p:sp>
        <p:nvSpPr>
          <p:cNvPr name="TextBox 4" id="4"/>
          <p:cNvSpPr txBox="true"/>
          <p:nvPr/>
        </p:nvSpPr>
        <p:spPr>
          <a:xfrm rot="0">
            <a:off x="1998374" y="3677001"/>
            <a:ext cx="14291253" cy="3309390"/>
          </a:xfrm>
          <a:prstGeom prst="rect">
            <a:avLst/>
          </a:prstGeom>
        </p:spPr>
        <p:txBody>
          <a:bodyPr anchor="t" rtlCol="false" tIns="0" lIns="0" bIns="0" rIns="0">
            <a:spAutoFit/>
          </a:bodyPr>
          <a:lstStyle/>
          <a:p>
            <a:pPr algn="just">
              <a:lnSpc>
                <a:spcPts val="3767"/>
              </a:lnSpc>
            </a:pPr>
            <a:r>
              <a:rPr lang="en-US" sz="2729" spc="266">
                <a:solidFill>
                  <a:srgbClr val="231F20"/>
                </a:solidFill>
                <a:latin typeface="DM Sans"/>
                <a:ea typeface="DM Sans"/>
                <a:cs typeface="DM Sans"/>
                <a:sym typeface="DM Sans"/>
              </a:rPr>
              <a:t>Para </a:t>
            </a:r>
            <a:r>
              <a:rPr lang="en-US" sz="2729" spc="266">
                <a:solidFill>
                  <a:srgbClr val="231F20"/>
                </a:solidFill>
                <a:latin typeface="DM Sans"/>
                <a:ea typeface="DM Sans"/>
                <a:cs typeface="DM Sans"/>
                <a:sym typeface="DM Sans"/>
              </a:rPr>
              <a:t>el desarrollo del proyecto EXPRESS TASTE se utilizó una metodología incremental. Esta metodología permitió avanzar de forma iterativa, entregando versiones parciales del sistema y realizando ajustes continuos según las necesidades. Se promovió el trabajo colaborativo, la comunicación constante y la validación temprana de funcionalidades, asegurando así que el </a:t>
            </a:r>
            <a:r>
              <a:rPr lang="en-US" sz="2729" spc="266">
                <a:solidFill>
                  <a:srgbClr val="231F20"/>
                </a:solidFill>
                <a:latin typeface="DM Sans"/>
                <a:ea typeface="DM Sans"/>
                <a:cs typeface="DM Sans"/>
                <a:sym typeface="DM Sans"/>
              </a:rPr>
              <a:t>pr</a:t>
            </a:r>
            <a:r>
              <a:rPr lang="en-US" sz="2729" spc="266">
                <a:solidFill>
                  <a:srgbClr val="231F20"/>
                </a:solidFill>
                <a:latin typeface="DM Sans"/>
                <a:ea typeface="DM Sans"/>
                <a:cs typeface="DM Sans"/>
                <a:sym typeface="DM Sans"/>
              </a:rPr>
              <a:t>oducto final cumpli</a:t>
            </a:r>
            <a:r>
              <a:rPr lang="en-US" sz="2729" spc="266">
                <a:solidFill>
                  <a:srgbClr val="231F20"/>
                </a:solidFill>
                <a:latin typeface="DM Sans"/>
                <a:ea typeface="DM Sans"/>
                <a:cs typeface="DM Sans"/>
                <a:sym typeface="DM Sans"/>
              </a:rPr>
              <a:t>e</a:t>
            </a:r>
            <a:r>
              <a:rPr lang="en-US" sz="2729" spc="266">
                <a:solidFill>
                  <a:srgbClr val="231F20"/>
                </a:solidFill>
                <a:latin typeface="DM Sans"/>
                <a:ea typeface="DM Sans"/>
                <a:cs typeface="DM Sans"/>
                <a:sym typeface="DM Sans"/>
              </a:rPr>
              <a:t>ra con lo</a:t>
            </a:r>
            <a:r>
              <a:rPr lang="en-US" sz="2729" spc="266">
                <a:solidFill>
                  <a:srgbClr val="231F20"/>
                </a:solidFill>
                <a:latin typeface="DM Sans"/>
                <a:ea typeface="DM Sans"/>
                <a:cs typeface="DM Sans"/>
                <a:sym typeface="DM Sans"/>
              </a:rPr>
              <a:t>s</a:t>
            </a:r>
            <a:r>
              <a:rPr lang="en-US" sz="2729" spc="266">
                <a:solidFill>
                  <a:srgbClr val="231F20"/>
                </a:solidFill>
                <a:latin typeface="DM Sans"/>
                <a:ea typeface="DM Sans"/>
                <a:cs typeface="DM Sans"/>
                <a:sym typeface="DM Sans"/>
              </a:rPr>
              <a:t> requerimiento</a:t>
            </a:r>
            <a:r>
              <a:rPr lang="en-US" sz="2729" spc="266">
                <a:solidFill>
                  <a:srgbClr val="231F20"/>
                </a:solidFill>
                <a:latin typeface="DM Sans"/>
                <a:ea typeface="DM Sans"/>
                <a:cs typeface="DM Sans"/>
                <a:sym typeface="DM Sans"/>
              </a:rPr>
              <a:t>s </a:t>
            </a:r>
            <a:r>
              <a:rPr lang="en-US" sz="2729" spc="266">
                <a:solidFill>
                  <a:srgbClr val="231F20"/>
                </a:solidFill>
                <a:latin typeface="DM Sans"/>
                <a:ea typeface="DM Sans"/>
                <a:cs typeface="DM Sans"/>
                <a:sym typeface="DM Sans"/>
              </a:rPr>
              <a:t>funcion</a:t>
            </a:r>
            <a:r>
              <a:rPr lang="en-US" sz="2729" spc="266">
                <a:solidFill>
                  <a:srgbClr val="231F20"/>
                </a:solidFill>
                <a:latin typeface="DM Sans"/>
                <a:ea typeface="DM Sans"/>
                <a:cs typeface="DM Sans"/>
                <a:sym typeface="DM Sans"/>
              </a:rPr>
              <a:t>a</a:t>
            </a:r>
            <a:r>
              <a:rPr lang="en-US" sz="2729" spc="266">
                <a:solidFill>
                  <a:srgbClr val="231F20"/>
                </a:solidFill>
                <a:latin typeface="DM Sans"/>
                <a:ea typeface="DM Sans"/>
                <a:cs typeface="DM Sans"/>
                <a:sym typeface="DM Sans"/>
              </a:rPr>
              <a:t>le</a:t>
            </a:r>
            <a:r>
              <a:rPr lang="en-US" sz="2729" spc="266">
                <a:solidFill>
                  <a:srgbClr val="231F20"/>
                </a:solidFill>
                <a:latin typeface="DM Sans"/>
                <a:ea typeface="DM Sans"/>
                <a:cs typeface="DM Sans"/>
                <a:sym typeface="DM Sans"/>
              </a:rPr>
              <a:t>s</a:t>
            </a:r>
            <a:r>
              <a:rPr lang="en-US" sz="2729" spc="266">
                <a:solidFill>
                  <a:srgbClr val="231F20"/>
                </a:solidFill>
                <a:latin typeface="DM Sans"/>
                <a:ea typeface="DM Sans"/>
                <a:cs typeface="DM Sans"/>
                <a:sym typeface="DM Sans"/>
              </a:rPr>
              <a:t>, </a:t>
            </a:r>
            <a:r>
              <a:rPr lang="en-US" sz="2729" spc="266">
                <a:solidFill>
                  <a:srgbClr val="231F20"/>
                </a:solidFill>
                <a:latin typeface="DM Sans"/>
                <a:ea typeface="DM Sans"/>
                <a:cs typeface="DM Sans"/>
                <a:sym typeface="DM Sans"/>
              </a:rPr>
              <a:t>t</a:t>
            </a:r>
            <a:r>
              <a:rPr lang="en-US" sz="2729" spc="266">
                <a:solidFill>
                  <a:srgbClr val="231F20"/>
                </a:solidFill>
                <a:latin typeface="DM Sans"/>
                <a:ea typeface="DM Sans"/>
                <a:cs typeface="DM Sans"/>
                <a:sym typeface="DM Sans"/>
              </a:rPr>
              <a:t>écnicos y d</a:t>
            </a:r>
            <a:r>
              <a:rPr lang="en-US" sz="2729" spc="266">
                <a:solidFill>
                  <a:srgbClr val="231F20"/>
                </a:solidFill>
                <a:latin typeface="DM Sans"/>
                <a:ea typeface="DM Sans"/>
                <a:cs typeface="DM Sans"/>
                <a:sym typeface="DM Sans"/>
              </a:rPr>
              <a:t>e</a:t>
            </a:r>
            <a:r>
              <a:rPr lang="en-US" sz="2729" spc="266">
                <a:solidFill>
                  <a:srgbClr val="231F20"/>
                </a:solidFill>
                <a:latin typeface="DM Sans"/>
                <a:ea typeface="DM Sans"/>
                <a:cs typeface="DM Sans"/>
                <a:sym typeface="DM Sans"/>
              </a:rPr>
              <a:t> usabilidad definidos desde el inicio.</a:t>
            </a:r>
          </a:p>
        </p:txBody>
      </p:sp>
      <p:sp>
        <p:nvSpPr>
          <p:cNvPr name="TextBox 5" id="5"/>
          <p:cNvSpPr txBox="true"/>
          <p:nvPr/>
        </p:nvSpPr>
        <p:spPr>
          <a:xfrm rot="0">
            <a:off x="3601866" y="610738"/>
            <a:ext cx="10856679" cy="2053590"/>
          </a:xfrm>
          <a:prstGeom prst="rect">
            <a:avLst/>
          </a:prstGeom>
        </p:spPr>
        <p:txBody>
          <a:bodyPr anchor="t" rtlCol="false" tIns="0" lIns="0" bIns="0" rIns="0">
            <a:spAutoFit/>
          </a:bodyPr>
          <a:lstStyle/>
          <a:p>
            <a:pPr algn="just">
              <a:lnSpc>
                <a:spcPts val="8280"/>
              </a:lnSpc>
            </a:pPr>
            <a:r>
              <a:rPr lang="en-US" b="true" sz="6000" spc="588">
                <a:solidFill>
                  <a:srgbClr val="231F20"/>
                </a:solidFill>
                <a:latin typeface="Oswald Bold"/>
                <a:ea typeface="Oswald Bold"/>
                <a:cs typeface="Oswald Bold"/>
                <a:sym typeface="Oswald Bold"/>
              </a:rPr>
              <a:t>Metodología de trabajo para el desarrollo del proyecto</a:t>
            </a:r>
          </a:p>
        </p:txBody>
      </p:sp>
      <p:sp>
        <p:nvSpPr>
          <p:cNvPr name="Freeform 6" id="6"/>
          <p:cNvSpPr/>
          <p:nvPr/>
        </p:nvSpPr>
        <p:spPr>
          <a:xfrm flipH="false" flipV="false" rot="0">
            <a:off x="16614879" y="8482587"/>
            <a:ext cx="963005" cy="924991"/>
          </a:xfrm>
          <a:custGeom>
            <a:avLst/>
            <a:gdLst/>
            <a:ahLst/>
            <a:cxnLst/>
            <a:rect r="r" b="b" t="t" l="l"/>
            <a:pathLst>
              <a:path h="924991" w="963005">
                <a:moveTo>
                  <a:pt x="0" y="0"/>
                </a:moveTo>
                <a:lnTo>
                  <a:pt x="963005" y="0"/>
                </a:lnTo>
                <a:lnTo>
                  <a:pt x="963005" y="924991"/>
                </a:lnTo>
                <a:lnTo>
                  <a:pt x="0" y="924991"/>
                </a:lnTo>
                <a:lnTo>
                  <a:pt x="0" y="0"/>
                </a:lnTo>
                <a:close/>
              </a:path>
            </a:pathLst>
          </a:custGeom>
          <a:blipFill>
            <a:blip r:embed="rId2"/>
            <a:stretch>
              <a:fillRect l="0" t="0" r="0" b="0"/>
            </a:stretch>
          </a:blipFill>
        </p:spPr>
      </p:sp>
      <p:sp>
        <p:nvSpPr>
          <p:cNvPr name="TextBox 7" id="7"/>
          <p:cNvSpPr txBox="true"/>
          <p:nvPr/>
        </p:nvSpPr>
        <p:spPr>
          <a:xfrm rot="0">
            <a:off x="16154037" y="9426056"/>
            <a:ext cx="1865640" cy="607957"/>
          </a:xfrm>
          <a:prstGeom prst="rect">
            <a:avLst/>
          </a:prstGeom>
        </p:spPr>
        <p:txBody>
          <a:bodyPr anchor="t" rtlCol="false" tIns="0" lIns="0" bIns="0" rIns="0">
            <a:spAutoFit/>
          </a:bodyPr>
          <a:lstStyle/>
          <a:p>
            <a:pPr algn="ctr">
              <a:lnSpc>
                <a:spcPts val="2394"/>
              </a:lnSpc>
            </a:pPr>
            <a:r>
              <a:rPr lang="en-US" b="true" sz="1735" spc="170">
                <a:solidFill>
                  <a:srgbClr val="231F20"/>
                </a:solidFill>
                <a:latin typeface="Montserrat Bold"/>
                <a:ea typeface="Montserrat Bold"/>
                <a:cs typeface="Montserrat Bold"/>
                <a:sym typeface="Montserrat Bold"/>
              </a:rPr>
              <a:t>EXPRESS TASTE</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542878" y="3726078"/>
            <a:ext cx="5402377" cy="4846125"/>
            <a:chOff x="0" y="0"/>
            <a:chExt cx="1422848" cy="1276346"/>
          </a:xfrm>
        </p:grpSpPr>
        <p:sp>
          <p:nvSpPr>
            <p:cNvPr name="Freeform 3" id="3"/>
            <p:cNvSpPr/>
            <p:nvPr/>
          </p:nvSpPr>
          <p:spPr>
            <a:xfrm flipH="false" flipV="false" rot="0">
              <a:off x="0" y="0"/>
              <a:ext cx="1422848" cy="1276346"/>
            </a:xfrm>
            <a:custGeom>
              <a:avLst/>
              <a:gdLst/>
              <a:ahLst/>
              <a:cxnLst/>
              <a:rect r="r" b="b" t="t" l="l"/>
              <a:pathLst>
                <a:path h="1276346" w="1422848">
                  <a:moveTo>
                    <a:pt x="73086" y="0"/>
                  </a:moveTo>
                  <a:lnTo>
                    <a:pt x="1349762" y="0"/>
                  </a:lnTo>
                  <a:cubicBezTo>
                    <a:pt x="1369146" y="0"/>
                    <a:pt x="1387736" y="7700"/>
                    <a:pt x="1401442" y="21406"/>
                  </a:cubicBezTo>
                  <a:cubicBezTo>
                    <a:pt x="1415148" y="35113"/>
                    <a:pt x="1422848" y="53702"/>
                    <a:pt x="1422848" y="73086"/>
                  </a:cubicBezTo>
                  <a:lnTo>
                    <a:pt x="1422848" y="1203260"/>
                  </a:lnTo>
                  <a:cubicBezTo>
                    <a:pt x="1422848" y="1222643"/>
                    <a:pt x="1415148" y="1241233"/>
                    <a:pt x="1401442" y="1254939"/>
                  </a:cubicBezTo>
                  <a:cubicBezTo>
                    <a:pt x="1387736" y="1268646"/>
                    <a:pt x="1369146" y="1276346"/>
                    <a:pt x="1349762" y="1276346"/>
                  </a:cubicBezTo>
                  <a:lnTo>
                    <a:pt x="73086" y="1276346"/>
                  </a:lnTo>
                  <a:cubicBezTo>
                    <a:pt x="53702" y="1276346"/>
                    <a:pt x="35113" y="1268646"/>
                    <a:pt x="21406" y="1254939"/>
                  </a:cubicBezTo>
                  <a:cubicBezTo>
                    <a:pt x="7700" y="1241233"/>
                    <a:pt x="0" y="1222643"/>
                    <a:pt x="0" y="1203260"/>
                  </a:cubicBezTo>
                  <a:lnTo>
                    <a:pt x="0" y="73086"/>
                  </a:lnTo>
                  <a:cubicBezTo>
                    <a:pt x="0" y="53702"/>
                    <a:pt x="7700" y="35113"/>
                    <a:pt x="21406" y="21406"/>
                  </a:cubicBezTo>
                  <a:cubicBezTo>
                    <a:pt x="35113" y="7700"/>
                    <a:pt x="53702" y="0"/>
                    <a:pt x="73086" y="0"/>
                  </a:cubicBezTo>
                  <a:close/>
                </a:path>
              </a:pathLst>
            </a:custGeom>
            <a:solidFill>
              <a:srgbClr val="A10539"/>
            </a:solidFill>
          </p:spPr>
        </p:sp>
        <p:sp>
          <p:nvSpPr>
            <p:cNvPr name="TextBox 4" id="4"/>
            <p:cNvSpPr txBox="true"/>
            <p:nvPr/>
          </p:nvSpPr>
          <p:spPr>
            <a:xfrm>
              <a:off x="0" y="-28575"/>
              <a:ext cx="1422848" cy="1304921"/>
            </a:xfrm>
            <a:prstGeom prst="rect">
              <a:avLst/>
            </a:prstGeom>
          </p:spPr>
          <p:txBody>
            <a:bodyPr anchor="ctr" rtlCol="false" tIns="50800" lIns="50800" bIns="50800" rIns="50800"/>
            <a:lstStyle/>
            <a:p>
              <a:pPr algn="ctr">
                <a:lnSpc>
                  <a:spcPts val="2394"/>
                </a:lnSpc>
              </a:pPr>
            </a:p>
          </p:txBody>
        </p:sp>
      </p:grpSp>
      <p:sp>
        <p:nvSpPr>
          <p:cNvPr name="TextBox 5" id="5"/>
          <p:cNvSpPr txBox="true"/>
          <p:nvPr/>
        </p:nvSpPr>
        <p:spPr>
          <a:xfrm rot="0">
            <a:off x="4272855" y="271099"/>
            <a:ext cx="9742289" cy="1028688"/>
          </a:xfrm>
          <a:prstGeom prst="rect">
            <a:avLst/>
          </a:prstGeom>
        </p:spPr>
        <p:txBody>
          <a:bodyPr anchor="t" rtlCol="false" tIns="0" lIns="0" bIns="0" rIns="0">
            <a:spAutoFit/>
          </a:bodyPr>
          <a:lstStyle/>
          <a:p>
            <a:pPr algn="ctr" marL="0" indent="0" lvl="0">
              <a:lnSpc>
                <a:spcPts val="8400"/>
              </a:lnSpc>
              <a:spcBef>
                <a:spcPct val="0"/>
              </a:spcBef>
            </a:pPr>
            <a:r>
              <a:rPr lang="en-US" b="true" sz="6000">
                <a:solidFill>
                  <a:srgbClr val="000000"/>
                </a:solidFill>
                <a:latin typeface="Oswald Bold"/>
                <a:ea typeface="Oswald Bold"/>
                <a:cs typeface="Oswald Bold"/>
                <a:sym typeface="Oswald Bold"/>
              </a:rPr>
              <a:t>CRONOGRAMA DE DESARROLLO</a:t>
            </a:r>
          </a:p>
        </p:txBody>
      </p:sp>
      <p:sp>
        <p:nvSpPr>
          <p:cNvPr name="TextBox 6" id="6"/>
          <p:cNvSpPr txBox="true"/>
          <p:nvPr/>
        </p:nvSpPr>
        <p:spPr>
          <a:xfrm rot="0">
            <a:off x="861503" y="4238382"/>
            <a:ext cx="4769426" cy="2920364"/>
          </a:xfrm>
          <a:prstGeom prst="rect">
            <a:avLst/>
          </a:prstGeom>
        </p:spPr>
        <p:txBody>
          <a:bodyPr anchor="t" rtlCol="false" tIns="0" lIns="0" bIns="0" rIns="0">
            <a:spAutoFit/>
          </a:bodyPr>
          <a:lstStyle/>
          <a:p>
            <a:pPr algn="just">
              <a:lnSpc>
                <a:spcPts val="3360"/>
              </a:lnSpc>
            </a:pPr>
            <a:r>
              <a:rPr lang="en-US" sz="2400">
                <a:solidFill>
                  <a:srgbClr val="FFFFFF"/>
                </a:solidFill>
                <a:latin typeface="Oswald"/>
                <a:ea typeface="Oswald"/>
                <a:cs typeface="Oswald"/>
                <a:sym typeface="Oswald"/>
              </a:rPr>
              <a:t>Durante esta fase se realiza el levantamiento de requerimientos, el diseño de la base de datos y la arquitectura del sistema, y se inicia la creación de APIs y lógica de negocio. El foco principal está en establecer la estructura técnica y funcional del proyecto.</a:t>
            </a:r>
          </a:p>
        </p:txBody>
      </p:sp>
      <p:grpSp>
        <p:nvGrpSpPr>
          <p:cNvPr name="Group 7" id="7"/>
          <p:cNvGrpSpPr/>
          <p:nvPr/>
        </p:nvGrpSpPr>
        <p:grpSpPr>
          <a:xfrm rot="0">
            <a:off x="6445069" y="3726078"/>
            <a:ext cx="5402377" cy="4846125"/>
            <a:chOff x="0" y="0"/>
            <a:chExt cx="1422848" cy="1276346"/>
          </a:xfrm>
        </p:grpSpPr>
        <p:sp>
          <p:nvSpPr>
            <p:cNvPr name="Freeform 8" id="8"/>
            <p:cNvSpPr/>
            <p:nvPr/>
          </p:nvSpPr>
          <p:spPr>
            <a:xfrm flipH="false" flipV="false" rot="0">
              <a:off x="0" y="0"/>
              <a:ext cx="1422848" cy="1276346"/>
            </a:xfrm>
            <a:custGeom>
              <a:avLst/>
              <a:gdLst/>
              <a:ahLst/>
              <a:cxnLst/>
              <a:rect r="r" b="b" t="t" l="l"/>
              <a:pathLst>
                <a:path h="1276346" w="1422848">
                  <a:moveTo>
                    <a:pt x="73086" y="0"/>
                  </a:moveTo>
                  <a:lnTo>
                    <a:pt x="1349762" y="0"/>
                  </a:lnTo>
                  <a:cubicBezTo>
                    <a:pt x="1369146" y="0"/>
                    <a:pt x="1387736" y="7700"/>
                    <a:pt x="1401442" y="21406"/>
                  </a:cubicBezTo>
                  <a:cubicBezTo>
                    <a:pt x="1415148" y="35113"/>
                    <a:pt x="1422848" y="53702"/>
                    <a:pt x="1422848" y="73086"/>
                  </a:cubicBezTo>
                  <a:lnTo>
                    <a:pt x="1422848" y="1203260"/>
                  </a:lnTo>
                  <a:cubicBezTo>
                    <a:pt x="1422848" y="1222643"/>
                    <a:pt x="1415148" y="1241233"/>
                    <a:pt x="1401442" y="1254939"/>
                  </a:cubicBezTo>
                  <a:cubicBezTo>
                    <a:pt x="1387736" y="1268646"/>
                    <a:pt x="1369146" y="1276346"/>
                    <a:pt x="1349762" y="1276346"/>
                  </a:cubicBezTo>
                  <a:lnTo>
                    <a:pt x="73086" y="1276346"/>
                  </a:lnTo>
                  <a:cubicBezTo>
                    <a:pt x="53702" y="1276346"/>
                    <a:pt x="35113" y="1268646"/>
                    <a:pt x="21406" y="1254939"/>
                  </a:cubicBezTo>
                  <a:cubicBezTo>
                    <a:pt x="7700" y="1241233"/>
                    <a:pt x="0" y="1222643"/>
                    <a:pt x="0" y="1203260"/>
                  </a:cubicBezTo>
                  <a:lnTo>
                    <a:pt x="0" y="73086"/>
                  </a:lnTo>
                  <a:cubicBezTo>
                    <a:pt x="0" y="53702"/>
                    <a:pt x="7700" y="35113"/>
                    <a:pt x="21406" y="21406"/>
                  </a:cubicBezTo>
                  <a:cubicBezTo>
                    <a:pt x="35113" y="7700"/>
                    <a:pt x="53702" y="0"/>
                    <a:pt x="73086" y="0"/>
                  </a:cubicBezTo>
                  <a:close/>
                </a:path>
              </a:pathLst>
            </a:custGeom>
            <a:solidFill>
              <a:srgbClr val="A10539"/>
            </a:solidFill>
          </p:spPr>
        </p:sp>
        <p:sp>
          <p:nvSpPr>
            <p:cNvPr name="TextBox 9" id="9"/>
            <p:cNvSpPr txBox="true"/>
            <p:nvPr/>
          </p:nvSpPr>
          <p:spPr>
            <a:xfrm>
              <a:off x="0" y="-28575"/>
              <a:ext cx="1422848" cy="1304921"/>
            </a:xfrm>
            <a:prstGeom prst="rect">
              <a:avLst/>
            </a:prstGeom>
          </p:spPr>
          <p:txBody>
            <a:bodyPr anchor="ctr" rtlCol="false" tIns="50800" lIns="50800" bIns="50800" rIns="50800"/>
            <a:lstStyle/>
            <a:p>
              <a:pPr algn="ctr">
                <a:lnSpc>
                  <a:spcPts val="2394"/>
                </a:lnSpc>
              </a:pPr>
            </a:p>
          </p:txBody>
        </p:sp>
      </p:grpSp>
      <p:sp>
        <p:nvSpPr>
          <p:cNvPr name="TextBox 10" id="10"/>
          <p:cNvSpPr txBox="true"/>
          <p:nvPr/>
        </p:nvSpPr>
        <p:spPr>
          <a:xfrm rot="0">
            <a:off x="6700435" y="4238382"/>
            <a:ext cx="4891643" cy="2501264"/>
          </a:xfrm>
          <a:prstGeom prst="rect">
            <a:avLst/>
          </a:prstGeom>
        </p:spPr>
        <p:txBody>
          <a:bodyPr anchor="t" rtlCol="false" tIns="0" lIns="0" bIns="0" rIns="0">
            <a:spAutoFit/>
          </a:bodyPr>
          <a:lstStyle/>
          <a:p>
            <a:pPr algn="just">
              <a:lnSpc>
                <a:spcPts val="3360"/>
              </a:lnSpc>
            </a:pPr>
            <a:r>
              <a:rPr lang="en-US" sz="2400">
                <a:solidFill>
                  <a:srgbClr val="FFFFFF"/>
                </a:solidFill>
                <a:latin typeface="Oswald"/>
                <a:ea typeface="Oswald"/>
                <a:cs typeface="Oswald"/>
                <a:sym typeface="Oswald"/>
              </a:rPr>
              <a:t>Se desarrollan las interfaces de usuario (administrador, cocina y cliente), la implementación de la pasarela de pago, las pruebas de integración y funcionamiento. Esta etapa asegura la conexión en tiempo real entre los distintos módulos del sistema.</a:t>
            </a:r>
          </a:p>
        </p:txBody>
      </p:sp>
      <p:grpSp>
        <p:nvGrpSpPr>
          <p:cNvPr name="Group 11" id="11"/>
          <p:cNvGrpSpPr/>
          <p:nvPr/>
        </p:nvGrpSpPr>
        <p:grpSpPr>
          <a:xfrm rot="0">
            <a:off x="12342745" y="3726078"/>
            <a:ext cx="5402377" cy="4846125"/>
            <a:chOff x="0" y="0"/>
            <a:chExt cx="1422848" cy="1276346"/>
          </a:xfrm>
        </p:grpSpPr>
        <p:sp>
          <p:nvSpPr>
            <p:cNvPr name="Freeform 12" id="12"/>
            <p:cNvSpPr/>
            <p:nvPr/>
          </p:nvSpPr>
          <p:spPr>
            <a:xfrm flipH="false" flipV="false" rot="0">
              <a:off x="0" y="0"/>
              <a:ext cx="1422848" cy="1276346"/>
            </a:xfrm>
            <a:custGeom>
              <a:avLst/>
              <a:gdLst/>
              <a:ahLst/>
              <a:cxnLst/>
              <a:rect r="r" b="b" t="t" l="l"/>
              <a:pathLst>
                <a:path h="1276346" w="1422848">
                  <a:moveTo>
                    <a:pt x="73086" y="0"/>
                  </a:moveTo>
                  <a:lnTo>
                    <a:pt x="1349762" y="0"/>
                  </a:lnTo>
                  <a:cubicBezTo>
                    <a:pt x="1369146" y="0"/>
                    <a:pt x="1387736" y="7700"/>
                    <a:pt x="1401442" y="21406"/>
                  </a:cubicBezTo>
                  <a:cubicBezTo>
                    <a:pt x="1415148" y="35113"/>
                    <a:pt x="1422848" y="53702"/>
                    <a:pt x="1422848" y="73086"/>
                  </a:cubicBezTo>
                  <a:lnTo>
                    <a:pt x="1422848" y="1203260"/>
                  </a:lnTo>
                  <a:cubicBezTo>
                    <a:pt x="1422848" y="1222643"/>
                    <a:pt x="1415148" y="1241233"/>
                    <a:pt x="1401442" y="1254939"/>
                  </a:cubicBezTo>
                  <a:cubicBezTo>
                    <a:pt x="1387736" y="1268646"/>
                    <a:pt x="1369146" y="1276346"/>
                    <a:pt x="1349762" y="1276346"/>
                  </a:cubicBezTo>
                  <a:lnTo>
                    <a:pt x="73086" y="1276346"/>
                  </a:lnTo>
                  <a:cubicBezTo>
                    <a:pt x="53702" y="1276346"/>
                    <a:pt x="35113" y="1268646"/>
                    <a:pt x="21406" y="1254939"/>
                  </a:cubicBezTo>
                  <a:cubicBezTo>
                    <a:pt x="7700" y="1241233"/>
                    <a:pt x="0" y="1222643"/>
                    <a:pt x="0" y="1203260"/>
                  </a:cubicBezTo>
                  <a:lnTo>
                    <a:pt x="0" y="73086"/>
                  </a:lnTo>
                  <a:cubicBezTo>
                    <a:pt x="0" y="53702"/>
                    <a:pt x="7700" y="35113"/>
                    <a:pt x="21406" y="21406"/>
                  </a:cubicBezTo>
                  <a:cubicBezTo>
                    <a:pt x="35113" y="7700"/>
                    <a:pt x="53702" y="0"/>
                    <a:pt x="73086" y="0"/>
                  </a:cubicBezTo>
                  <a:close/>
                </a:path>
              </a:pathLst>
            </a:custGeom>
            <a:solidFill>
              <a:srgbClr val="A10539"/>
            </a:solidFill>
          </p:spPr>
        </p:sp>
        <p:sp>
          <p:nvSpPr>
            <p:cNvPr name="TextBox 13" id="13"/>
            <p:cNvSpPr txBox="true"/>
            <p:nvPr/>
          </p:nvSpPr>
          <p:spPr>
            <a:xfrm>
              <a:off x="0" y="-28575"/>
              <a:ext cx="1422848" cy="1304921"/>
            </a:xfrm>
            <a:prstGeom prst="rect">
              <a:avLst/>
            </a:prstGeom>
          </p:spPr>
          <p:txBody>
            <a:bodyPr anchor="ctr" rtlCol="false" tIns="50800" lIns="50800" bIns="50800" rIns="50800"/>
            <a:lstStyle/>
            <a:p>
              <a:pPr algn="ctr">
                <a:lnSpc>
                  <a:spcPts val="2394"/>
                </a:lnSpc>
              </a:pPr>
            </a:p>
          </p:txBody>
        </p:sp>
      </p:grpSp>
      <p:sp>
        <p:nvSpPr>
          <p:cNvPr name="TextBox 14" id="14"/>
          <p:cNvSpPr txBox="true"/>
          <p:nvPr/>
        </p:nvSpPr>
        <p:spPr>
          <a:xfrm rot="0">
            <a:off x="12729881" y="4238382"/>
            <a:ext cx="4588191" cy="2082164"/>
          </a:xfrm>
          <a:prstGeom prst="rect">
            <a:avLst/>
          </a:prstGeom>
        </p:spPr>
        <p:txBody>
          <a:bodyPr anchor="t" rtlCol="false" tIns="0" lIns="0" bIns="0" rIns="0">
            <a:spAutoFit/>
          </a:bodyPr>
          <a:lstStyle/>
          <a:p>
            <a:pPr algn="just">
              <a:lnSpc>
                <a:spcPts val="3360"/>
              </a:lnSpc>
            </a:pPr>
            <a:r>
              <a:rPr lang="en-US" sz="2400">
                <a:solidFill>
                  <a:srgbClr val="FFFFFF"/>
                </a:solidFill>
                <a:latin typeface="Oswald"/>
                <a:ea typeface="Oswald"/>
                <a:cs typeface="Oswald"/>
                <a:sym typeface="Oswald"/>
              </a:rPr>
              <a:t>Incluye las pruebas finales, la presentación del proyecto y la exposición ante el comité. Se validan los resultados y se concluye el proyecto con la entrega formal del sistema funcionando.</a:t>
            </a:r>
          </a:p>
        </p:txBody>
      </p:sp>
      <p:sp>
        <p:nvSpPr>
          <p:cNvPr name="TextBox 15" id="15"/>
          <p:cNvSpPr txBox="true"/>
          <p:nvPr/>
        </p:nvSpPr>
        <p:spPr>
          <a:xfrm rot="0">
            <a:off x="1413392" y="1840774"/>
            <a:ext cx="3412389" cy="1590674"/>
          </a:xfrm>
          <a:prstGeom prst="rect">
            <a:avLst/>
          </a:prstGeom>
        </p:spPr>
        <p:txBody>
          <a:bodyPr anchor="t" rtlCol="false" tIns="0" lIns="0" bIns="0" rIns="0">
            <a:spAutoFit/>
          </a:bodyPr>
          <a:lstStyle/>
          <a:p>
            <a:pPr algn="ctr">
              <a:lnSpc>
                <a:spcPts val="4200"/>
              </a:lnSpc>
            </a:pPr>
            <a:r>
              <a:rPr lang="en-US" sz="3000" b="true">
                <a:solidFill>
                  <a:srgbClr val="000000"/>
                </a:solidFill>
                <a:latin typeface="Oswald Bold"/>
                <a:ea typeface="Oswald Bold"/>
                <a:cs typeface="Oswald Bold"/>
                <a:sym typeface="Oswald Bold"/>
              </a:rPr>
              <a:t>Fase 1: </a:t>
            </a:r>
          </a:p>
          <a:p>
            <a:pPr algn="ctr">
              <a:lnSpc>
                <a:spcPts val="4200"/>
              </a:lnSpc>
            </a:pPr>
            <a:r>
              <a:rPr lang="en-US" sz="3000" b="true">
                <a:solidFill>
                  <a:srgbClr val="000000"/>
                </a:solidFill>
                <a:latin typeface="Oswald Bold"/>
                <a:ea typeface="Oswald Bold"/>
                <a:cs typeface="Oswald Bold"/>
                <a:sym typeface="Oswald Bold"/>
              </a:rPr>
              <a:t>Análisis y Diseño </a:t>
            </a:r>
          </a:p>
          <a:p>
            <a:pPr algn="ctr">
              <a:lnSpc>
                <a:spcPts val="4200"/>
              </a:lnSpc>
            </a:pPr>
            <a:r>
              <a:rPr lang="en-US" sz="3000" b="true">
                <a:solidFill>
                  <a:srgbClr val="000000"/>
                </a:solidFill>
                <a:latin typeface="Oswald Bold"/>
                <a:ea typeface="Oswald Bold"/>
                <a:cs typeface="Oswald Bold"/>
                <a:sym typeface="Oswald Bold"/>
              </a:rPr>
              <a:t>(Semanas 1 - 9)</a:t>
            </a:r>
          </a:p>
        </p:txBody>
      </p:sp>
      <p:sp>
        <p:nvSpPr>
          <p:cNvPr name="TextBox 16" id="16"/>
          <p:cNvSpPr txBox="true"/>
          <p:nvPr/>
        </p:nvSpPr>
        <p:spPr>
          <a:xfrm rot="0">
            <a:off x="6762624" y="1840774"/>
            <a:ext cx="4762753" cy="1590674"/>
          </a:xfrm>
          <a:prstGeom prst="rect">
            <a:avLst/>
          </a:prstGeom>
        </p:spPr>
        <p:txBody>
          <a:bodyPr anchor="t" rtlCol="false" tIns="0" lIns="0" bIns="0" rIns="0">
            <a:spAutoFit/>
          </a:bodyPr>
          <a:lstStyle/>
          <a:p>
            <a:pPr algn="ctr">
              <a:lnSpc>
                <a:spcPts val="4200"/>
              </a:lnSpc>
            </a:pPr>
            <a:r>
              <a:rPr lang="en-US" sz="3000" b="true">
                <a:solidFill>
                  <a:srgbClr val="000000"/>
                </a:solidFill>
                <a:latin typeface="Oswald Bold"/>
                <a:ea typeface="Oswald Bold"/>
                <a:cs typeface="Oswald Bold"/>
                <a:sym typeface="Oswald Bold"/>
              </a:rPr>
              <a:t>Fase 2: </a:t>
            </a:r>
          </a:p>
          <a:p>
            <a:pPr algn="ctr">
              <a:lnSpc>
                <a:spcPts val="4200"/>
              </a:lnSpc>
            </a:pPr>
            <a:r>
              <a:rPr lang="en-US" sz="3000" b="true">
                <a:solidFill>
                  <a:srgbClr val="000000"/>
                </a:solidFill>
                <a:latin typeface="Oswald Bold"/>
                <a:ea typeface="Oswald Bold"/>
                <a:cs typeface="Oswald Bold"/>
                <a:sym typeface="Oswald Bold"/>
              </a:rPr>
              <a:t>Desarrollo e Integración (Semanas 10 - 15)</a:t>
            </a:r>
          </a:p>
        </p:txBody>
      </p:sp>
      <p:sp>
        <p:nvSpPr>
          <p:cNvPr name="TextBox 17" id="17"/>
          <p:cNvSpPr txBox="true"/>
          <p:nvPr/>
        </p:nvSpPr>
        <p:spPr>
          <a:xfrm rot="0">
            <a:off x="12900534" y="1840774"/>
            <a:ext cx="4246883" cy="1590674"/>
          </a:xfrm>
          <a:prstGeom prst="rect">
            <a:avLst/>
          </a:prstGeom>
        </p:spPr>
        <p:txBody>
          <a:bodyPr anchor="t" rtlCol="false" tIns="0" lIns="0" bIns="0" rIns="0">
            <a:spAutoFit/>
          </a:bodyPr>
          <a:lstStyle/>
          <a:p>
            <a:pPr algn="ctr">
              <a:lnSpc>
                <a:spcPts val="4200"/>
              </a:lnSpc>
            </a:pPr>
            <a:r>
              <a:rPr lang="en-US" sz="3000" b="true">
                <a:solidFill>
                  <a:srgbClr val="000000"/>
                </a:solidFill>
                <a:latin typeface="Oswald Bold"/>
                <a:ea typeface="Oswald Bold"/>
                <a:cs typeface="Oswald Bold"/>
                <a:sym typeface="Oswald Bold"/>
              </a:rPr>
              <a:t>Fase 3: </a:t>
            </a:r>
          </a:p>
          <a:p>
            <a:pPr algn="ctr">
              <a:lnSpc>
                <a:spcPts val="4200"/>
              </a:lnSpc>
            </a:pPr>
            <a:r>
              <a:rPr lang="en-US" sz="3000" b="true">
                <a:solidFill>
                  <a:srgbClr val="000000"/>
                </a:solidFill>
                <a:latin typeface="Oswald Bold"/>
                <a:ea typeface="Oswald Bold"/>
                <a:cs typeface="Oswald Bold"/>
                <a:sym typeface="Oswald Bold"/>
              </a:rPr>
              <a:t>Cierre y Presentación (Semanas 16 - 18)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DAG1tq3qakc</dc:identifier>
  <dcterms:modified xsi:type="dcterms:W3CDTF">2011-08-01T06:04:30Z</dcterms:modified>
  <cp:revision>1</cp:revision>
  <dc:title>Presentacion Proyecto.pptx</dc:title>
</cp:coreProperties>
</file>

<file path=docProps/thumbnail.jpeg>
</file>